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93" r:id="rId3"/>
    <p:sldId id="259" r:id="rId4"/>
    <p:sldId id="294" r:id="rId5"/>
    <p:sldId id="266" r:id="rId6"/>
    <p:sldId id="267" r:id="rId7"/>
    <p:sldId id="343" r:id="rId8"/>
    <p:sldId id="340" r:id="rId9"/>
    <p:sldId id="323" r:id="rId10"/>
    <p:sldId id="324" r:id="rId11"/>
    <p:sldId id="279" r:id="rId12"/>
    <p:sldId id="280" r:id="rId13"/>
    <p:sldId id="281" r:id="rId14"/>
    <p:sldId id="342" r:id="rId15"/>
    <p:sldId id="283" r:id="rId16"/>
    <p:sldId id="284" r:id="rId17"/>
    <p:sldId id="285" r:id="rId18"/>
    <p:sldId id="286" r:id="rId19"/>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008000"/>
    <a:srgbClr val="2A0BE3"/>
    <a:srgbClr val="00CC66"/>
    <a:srgbClr val="FFFF99"/>
    <a:srgbClr val="E22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1" autoAdjust="0"/>
    <p:restoredTop sz="94660"/>
  </p:normalViewPr>
  <p:slideViewPr>
    <p:cSldViewPr>
      <p:cViewPr>
        <p:scale>
          <a:sx n="70" d="100"/>
          <a:sy n="70" d="100"/>
        </p:scale>
        <p:origin x="-2100"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29" tIns="45714" rIns="91429" bIns="45714"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29" tIns="45714" rIns="91429" bIns="45714" rtlCol="0"/>
          <a:lstStyle>
            <a:lvl1pPr algn="r">
              <a:defRPr sz="1200">
                <a:latin typeface="Arial" pitchFamily="34" charset="0"/>
                <a:cs typeface="Arial" pitchFamily="34" charset="0"/>
              </a:defRPr>
            </a:lvl1pPr>
          </a:lstStyle>
          <a:p>
            <a:pPr>
              <a:defRPr/>
            </a:pPr>
            <a:fld id="{3AE18F06-EBDC-446C-A927-5E701F4384F0}" type="datetimeFigureOut">
              <a:rPr lang="en-US"/>
              <a:pPr>
                <a:defRPr/>
              </a:pPr>
              <a:t>3/16/2017</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29" tIns="45714" rIns="91429" bIns="45714"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29" tIns="45714" rIns="91429" bIns="45714" rtlCol="0" anchor="b"/>
          <a:lstStyle>
            <a:lvl1pPr algn="r">
              <a:defRPr sz="1200">
                <a:latin typeface="Arial" pitchFamily="34" charset="0"/>
                <a:cs typeface="Arial" pitchFamily="34" charset="0"/>
              </a:defRPr>
            </a:lvl1pPr>
          </a:lstStyle>
          <a:p>
            <a:pPr>
              <a:defRPr/>
            </a:pPr>
            <a:fld id="{DBFF9943-1744-4E69-ABB5-67A38CF39264}" type="slidenum">
              <a:rPr lang="en-US"/>
              <a:pPr>
                <a:defRPr/>
              </a:pPr>
              <a:t>‹#›</a:t>
            </a:fld>
            <a:endParaRPr lang="en-US"/>
          </a:p>
        </p:txBody>
      </p:sp>
    </p:spTree>
    <p:extLst>
      <p:ext uri="{BB962C8B-B14F-4D97-AF65-F5344CB8AC3E}">
        <p14:creationId xmlns:p14="http://schemas.microsoft.com/office/powerpoint/2010/main" val="339147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29" tIns="45714" rIns="91429" bIns="45714"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14763" y="0"/>
            <a:ext cx="2919412" cy="493713"/>
          </a:xfrm>
          <a:prstGeom prst="rect">
            <a:avLst/>
          </a:prstGeom>
        </p:spPr>
        <p:txBody>
          <a:bodyPr vert="horz" lIns="91429" tIns="45714" rIns="91429" bIns="45714" rtlCol="0"/>
          <a:lstStyle>
            <a:lvl1pPr algn="r" fontAlgn="auto">
              <a:spcBef>
                <a:spcPts val="0"/>
              </a:spcBef>
              <a:spcAft>
                <a:spcPts val="0"/>
              </a:spcAft>
              <a:defRPr sz="1200">
                <a:latin typeface="+mn-lt"/>
                <a:cs typeface="+mn-cs"/>
              </a:defRPr>
            </a:lvl1pPr>
          </a:lstStyle>
          <a:p>
            <a:pPr>
              <a:defRPr/>
            </a:pPr>
            <a:fld id="{2B001F62-AF18-433A-9D4A-F7229D2977BA}" type="datetimeFigureOut">
              <a:rPr lang="en-IN"/>
              <a:pPr>
                <a:defRPr/>
              </a:pPr>
              <a:t>16-03-2017</a:t>
            </a:fld>
            <a:endParaRPr lang="en-IN"/>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9" tIns="45714" rIns="91429" bIns="45714" rtlCol="0" anchor="ctr"/>
          <a:lstStyle/>
          <a:p>
            <a:pPr lvl="0"/>
            <a:endParaRPr lang="en-IN"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29" tIns="45714" rIns="91429"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29" tIns="45714" rIns="91429" bIns="45714"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29" tIns="45714" rIns="91429" bIns="45714" rtlCol="0" anchor="b"/>
          <a:lstStyle>
            <a:lvl1pPr algn="r" fontAlgn="auto">
              <a:spcBef>
                <a:spcPts val="0"/>
              </a:spcBef>
              <a:spcAft>
                <a:spcPts val="0"/>
              </a:spcAft>
              <a:defRPr sz="1200">
                <a:latin typeface="+mn-lt"/>
                <a:cs typeface="+mn-cs"/>
              </a:defRPr>
            </a:lvl1pPr>
          </a:lstStyle>
          <a:p>
            <a:pPr>
              <a:defRPr/>
            </a:pPr>
            <a:fld id="{5B3BFEFE-624D-40C0-9D64-E5B7764B5C63}" type="slidenum">
              <a:rPr lang="en-IN"/>
              <a:pPr>
                <a:defRPr/>
              </a:pPr>
              <a:t>‹#›</a:t>
            </a:fld>
            <a:endParaRPr lang="en-IN"/>
          </a:p>
        </p:txBody>
      </p:sp>
    </p:spTree>
    <p:extLst>
      <p:ext uri="{BB962C8B-B14F-4D97-AF65-F5344CB8AC3E}">
        <p14:creationId xmlns:p14="http://schemas.microsoft.com/office/powerpoint/2010/main" val="2295719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B10E9346-CEE3-4F75-ADF4-466EF5E76EBA}" type="slidenum">
              <a:rPr lang="en-IN" smtClean="0"/>
              <a:pPr>
                <a:defRPr/>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2" tIns="45356" rIns="90712" bIns="4535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4529618-0F3F-47F9-BD04-31965EFB6E0C}" type="slidenum">
              <a:rPr lang="en-US" sz="1200"/>
              <a:pPr algn="r" eaLnBrk="1" hangingPunct="1"/>
              <a:t>10</a:t>
            </a:fld>
            <a:endParaRPr lang="en-US" sz="12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7465" fontAlgn="base">
              <a:spcBef>
                <a:spcPct val="0"/>
              </a:spcBef>
              <a:spcAft>
                <a:spcPct val="0"/>
              </a:spcAft>
              <a:defRPr/>
            </a:pPr>
            <a:fld id="{71A5DBD9-C00E-4CAE-B7CE-034CED86ED3D}" type="slidenum">
              <a:rPr lang="en-US" smtClean="0">
                <a:cs typeface="Arial" pitchFamily="34" charset="0"/>
              </a:rPr>
              <a:pPr defTabSz="917465" fontAlgn="base">
                <a:spcBef>
                  <a:spcPct val="0"/>
                </a:spcBef>
                <a:spcAft>
                  <a:spcPct val="0"/>
                </a:spcAft>
                <a:defRPr/>
              </a:pPr>
              <a:t>11</a:t>
            </a:fld>
            <a:endParaRPr lang="en-US" dirty="0"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7465" fontAlgn="base">
              <a:spcBef>
                <a:spcPct val="0"/>
              </a:spcBef>
              <a:spcAft>
                <a:spcPct val="0"/>
              </a:spcAft>
              <a:defRPr/>
            </a:pPr>
            <a:fld id="{F32C1ABB-C6E2-4C87-9A62-C8667D5E070F}" type="slidenum">
              <a:rPr lang="en-US" smtClean="0">
                <a:cs typeface="Arial" pitchFamily="34" charset="0"/>
              </a:rPr>
              <a:pPr defTabSz="917465" fontAlgn="base">
                <a:spcBef>
                  <a:spcPct val="0"/>
                </a:spcBef>
                <a:spcAft>
                  <a:spcPct val="0"/>
                </a:spcAft>
                <a:defRPr/>
              </a:pPr>
              <a:t>12</a:t>
            </a:fld>
            <a:endParaRPr lang="en-US" dirty="0"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5E0E5D97-4135-4C5F-AAC0-F5B9F151884E}" type="slidenum">
              <a:rPr lang="en-IN" smtClean="0"/>
              <a:pPr>
                <a:defRPr/>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930B02D-BEA7-40E5-8800-D734B6F6F0E6}" type="slidenum">
              <a:rPr lang="en-IN" smtClean="0"/>
              <a:pPr>
                <a:defRPr/>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89BE1512-DEB9-49A1-B80D-88E9E4CB7244}" type="slidenum">
              <a:rPr lang="en-IN" smtClean="0"/>
              <a:pPr>
                <a:defRPr/>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81EDCEB-F07F-4EE1-A3E3-39007103F781}" type="slidenum">
              <a:rPr lang="en-IN" smtClean="0"/>
              <a:pPr>
                <a:defRPr/>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A4C9B6D-37F9-4614-AE2F-7C079E1D5A6D}" type="slidenum">
              <a:rPr lang="en-IN" smtClean="0"/>
              <a:pPr>
                <a:defRPr/>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8DF473E7-668F-4B59-BE34-302B29DE16FB}" type="slidenum">
              <a:rPr lang="en-IN" smtClean="0"/>
              <a:pPr>
                <a:defRPr/>
              </a:pPr>
              <a:t>18</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nchor="b"/>
          <a:lstStyle>
            <a:lvl1pPr defTabSz="908050" eaLnBrk="0" hangingPunct="0">
              <a:defRPr>
                <a:solidFill>
                  <a:schemeClr val="tx1"/>
                </a:solidFill>
                <a:latin typeface="Arial" charset="0"/>
                <a:cs typeface="Arial" charset="0"/>
              </a:defRPr>
            </a:lvl1pPr>
            <a:lvl2pPr marL="742950" indent="-285750" defTabSz="908050" eaLnBrk="0" hangingPunct="0">
              <a:defRPr>
                <a:solidFill>
                  <a:schemeClr val="tx1"/>
                </a:solidFill>
                <a:latin typeface="Arial" charset="0"/>
                <a:cs typeface="Arial" charset="0"/>
              </a:defRPr>
            </a:lvl2pPr>
            <a:lvl3pPr marL="1143000" indent="-228600" defTabSz="908050" eaLnBrk="0" hangingPunct="0">
              <a:defRPr>
                <a:solidFill>
                  <a:schemeClr val="tx1"/>
                </a:solidFill>
                <a:latin typeface="Arial" charset="0"/>
                <a:cs typeface="Arial" charset="0"/>
              </a:defRPr>
            </a:lvl3pPr>
            <a:lvl4pPr marL="1600200" indent="-228600" defTabSz="908050" eaLnBrk="0" hangingPunct="0">
              <a:defRPr>
                <a:solidFill>
                  <a:schemeClr val="tx1"/>
                </a:solidFill>
                <a:latin typeface="Arial" charset="0"/>
                <a:cs typeface="Arial" charset="0"/>
              </a:defRPr>
            </a:lvl4pPr>
            <a:lvl5pPr marL="2057400" indent="-228600" defTabSz="908050" eaLnBrk="0" hangingPunct="0">
              <a:defRPr>
                <a:solidFill>
                  <a:schemeClr val="tx1"/>
                </a:solidFill>
                <a:latin typeface="Arial" charset="0"/>
                <a:cs typeface="Arial" charset="0"/>
              </a:defRPr>
            </a:lvl5pPr>
            <a:lvl6pPr marL="2514600" indent="-228600" defTabSz="908050" eaLnBrk="0" fontAlgn="base" hangingPunct="0">
              <a:spcBef>
                <a:spcPct val="0"/>
              </a:spcBef>
              <a:spcAft>
                <a:spcPct val="0"/>
              </a:spcAft>
              <a:defRPr>
                <a:solidFill>
                  <a:schemeClr val="tx1"/>
                </a:solidFill>
                <a:latin typeface="Arial" charset="0"/>
                <a:cs typeface="Arial" charset="0"/>
              </a:defRPr>
            </a:lvl6pPr>
            <a:lvl7pPr marL="2971800" indent="-228600" defTabSz="908050" eaLnBrk="0" fontAlgn="base" hangingPunct="0">
              <a:spcBef>
                <a:spcPct val="0"/>
              </a:spcBef>
              <a:spcAft>
                <a:spcPct val="0"/>
              </a:spcAft>
              <a:defRPr>
                <a:solidFill>
                  <a:schemeClr val="tx1"/>
                </a:solidFill>
                <a:latin typeface="Arial" charset="0"/>
                <a:cs typeface="Arial" charset="0"/>
              </a:defRPr>
            </a:lvl7pPr>
            <a:lvl8pPr marL="3429000" indent="-228600" defTabSz="908050" eaLnBrk="0" fontAlgn="base" hangingPunct="0">
              <a:spcBef>
                <a:spcPct val="0"/>
              </a:spcBef>
              <a:spcAft>
                <a:spcPct val="0"/>
              </a:spcAft>
              <a:defRPr>
                <a:solidFill>
                  <a:schemeClr val="tx1"/>
                </a:solidFill>
                <a:latin typeface="Arial" charset="0"/>
                <a:cs typeface="Arial" charset="0"/>
              </a:defRPr>
            </a:lvl8pPr>
            <a:lvl9pPr marL="3886200" indent="-228600" defTabSz="908050" eaLnBrk="0" fontAlgn="base" hangingPunct="0">
              <a:spcBef>
                <a:spcPct val="0"/>
              </a:spcBef>
              <a:spcAft>
                <a:spcPct val="0"/>
              </a:spcAft>
              <a:defRPr>
                <a:solidFill>
                  <a:schemeClr val="tx1"/>
                </a:solidFill>
                <a:latin typeface="Arial" charset="0"/>
                <a:cs typeface="Arial" charset="0"/>
              </a:defRPr>
            </a:lvl9pPr>
          </a:lstStyle>
          <a:p>
            <a:pPr algn="r" eaLnBrk="1" hangingPunct="1"/>
            <a:fld id="{E27810A6-5D74-4FDF-B003-99B0100CA1F5}" type="slidenum">
              <a:rPr lang="en-US" sz="1200">
                <a:latin typeface="Calibri" pitchFamily="34" charset="0"/>
              </a:rPr>
              <a:pPr algn="r" eaLnBrk="1" hangingPunct="1"/>
              <a:t>2</a:t>
            </a:fld>
            <a:endParaRPr lang="en-US" sz="1200">
              <a:latin typeface="Calibri" pitchFamily="34" charset="0"/>
            </a:endParaRPr>
          </a:p>
        </p:txBody>
      </p:sp>
      <p:sp>
        <p:nvSpPr>
          <p:cNvPr id="23555" name="Rectangle 7"/>
          <p:cNvSpPr txBox="1">
            <a:spLocks noGrp="1" noChangeArrowheads="1"/>
          </p:cNvSpPr>
          <p:nvPr/>
        </p:nvSpPr>
        <p:spPr bwMode="auto">
          <a:xfrm>
            <a:off x="3817938" y="9371013"/>
            <a:ext cx="29162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75" tIns="43789" rIns="87575" bIns="43789" anchor="b"/>
          <a:lstStyle>
            <a:lvl1pPr defTabSz="869950" eaLnBrk="0" hangingPunct="0">
              <a:defRPr>
                <a:solidFill>
                  <a:schemeClr val="tx1"/>
                </a:solidFill>
                <a:latin typeface="Arial" charset="0"/>
                <a:cs typeface="Arial" charset="0"/>
              </a:defRPr>
            </a:lvl1pPr>
            <a:lvl2pPr marL="742950" indent="-285750" defTabSz="869950" eaLnBrk="0" hangingPunct="0">
              <a:defRPr>
                <a:solidFill>
                  <a:schemeClr val="tx1"/>
                </a:solidFill>
                <a:latin typeface="Arial" charset="0"/>
                <a:cs typeface="Arial" charset="0"/>
              </a:defRPr>
            </a:lvl2pPr>
            <a:lvl3pPr marL="1143000" indent="-228600" defTabSz="869950" eaLnBrk="0" hangingPunct="0">
              <a:defRPr>
                <a:solidFill>
                  <a:schemeClr val="tx1"/>
                </a:solidFill>
                <a:latin typeface="Arial" charset="0"/>
                <a:cs typeface="Arial" charset="0"/>
              </a:defRPr>
            </a:lvl3pPr>
            <a:lvl4pPr marL="1600200" indent="-228600" defTabSz="869950" eaLnBrk="0" hangingPunct="0">
              <a:defRPr>
                <a:solidFill>
                  <a:schemeClr val="tx1"/>
                </a:solidFill>
                <a:latin typeface="Arial" charset="0"/>
                <a:cs typeface="Arial" charset="0"/>
              </a:defRPr>
            </a:lvl4pPr>
            <a:lvl5pPr marL="2057400" indent="-228600" defTabSz="869950" eaLnBrk="0" hangingPunct="0">
              <a:defRPr>
                <a:solidFill>
                  <a:schemeClr val="tx1"/>
                </a:solidFill>
                <a:latin typeface="Arial" charset="0"/>
                <a:cs typeface="Arial" charset="0"/>
              </a:defRPr>
            </a:lvl5pPr>
            <a:lvl6pPr marL="2514600" indent="-228600" defTabSz="869950" eaLnBrk="0" fontAlgn="base" hangingPunct="0">
              <a:spcBef>
                <a:spcPct val="0"/>
              </a:spcBef>
              <a:spcAft>
                <a:spcPct val="0"/>
              </a:spcAft>
              <a:defRPr>
                <a:solidFill>
                  <a:schemeClr val="tx1"/>
                </a:solidFill>
                <a:latin typeface="Arial" charset="0"/>
                <a:cs typeface="Arial" charset="0"/>
              </a:defRPr>
            </a:lvl6pPr>
            <a:lvl7pPr marL="2971800" indent="-228600" defTabSz="869950" eaLnBrk="0" fontAlgn="base" hangingPunct="0">
              <a:spcBef>
                <a:spcPct val="0"/>
              </a:spcBef>
              <a:spcAft>
                <a:spcPct val="0"/>
              </a:spcAft>
              <a:defRPr>
                <a:solidFill>
                  <a:schemeClr val="tx1"/>
                </a:solidFill>
                <a:latin typeface="Arial" charset="0"/>
                <a:cs typeface="Arial" charset="0"/>
              </a:defRPr>
            </a:lvl7pPr>
            <a:lvl8pPr marL="3429000" indent="-228600" defTabSz="869950" eaLnBrk="0" fontAlgn="base" hangingPunct="0">
              <a:spcBef>
                <a:spcPct val="0"/>
              </a:spcBef>
              <a:spcAft>
                <a:spcPct val="0"/>
              </a:spcAft>
              <a:defRPr>
                <a:solidFill>
                  <a:schemeClr val="tx1"/>
                </a:solidFill>
                <a:latin typeface="Arial" charset="0"/>
                <a:cs typeface="Arial" charset="0"/>
              </a:defRPr>
            </a:lvl8pPr>
            <a:lvl9pPr marL="3886200" indent="-228600" defTabSz="869950" eaLnBrk="0" fontAlgn="base" hangingPunct="0">
              <a:spcBef>
                <a:spcPct val="0"/>
              </a:spcBef>
              <a:spcAft>
                <a:spcPct val="0"/>
              </a:spcAft>
              <a:defRPr>
                <a:solidFill>
                  <a:schemeClr val="tx1"/>
                </a:solidFill>
                <a:latin typeface="Arial" charset="0"/>
                <a:cs typeface="Arial" charset="0"/>
              </a:defRPr>
            </a:lvl9pPr>
          </a:lstStyle>
          <a:p>
            <a:pPr algn="r" eaLnBrk="1" hangingPunct="1"/>
            <a:fld id="{115A66EA-7C9E-480D-B5A9-EE9840038449}" type="slidenum">
              <a:rPr lang="en-US" sz="1200"/>
              <a:pPr algn="r" eaLnBrk="1" hangingPunct="1"/>
              <a:t>2</a:t>
            </a:fld>
            <a:endParaRPr lang="en-US" sz="1200"/>
          </a:p>
        </p:txBody>
      </p:sp>
      <p:sp>
        <p:nvSpPr>
          <p:cNvPr id="23556" name="Rectangle 2"/>
          <p:cNvSpPr>
            <a:spLocks noGrp="1" noRot="1" noChangeAspect="1" noChangeArrowheads="1" noTextEdit="1"/>
          </p:cNvSpPr>
          <p:nvPr>
            <p:ph type="sldImg"/>
          </p:nvPr>
        </p:nvSpPr>
        <p:spPr bwMode="auto">
          <a:xfrm>
            <a:off x="903288" y="741363"/>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3"/>
          <p:cNvSpPr>
            <a:spLocks noGrp="1" noChangeArrowheads="1"/>
          </p:cNvSpPr>
          <p:nvPr>
            <p:ph type="body" idx="1"/>
          </p:nvPr>
        </p:nvSpPr>
        <p:spPr bwMode="auto">
          <a:xfrm>
            <a:off x="898525" y="4684713"/>
            <a:ext cx="4938713"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575" tIns="43789" rIns="87575" bIns="43789" numCol="1" anchor="t" anchorCtr="0" compatLnSpc="1">
            <a:prstTxWarp prst="textNoShape">
              <a:avLst/>
            </a:prstTxWarp>
          </a:bodyPr>
          <a:lstStyle/>
          <a:p>
            <a:pPr eaLnBrk="1" hangingPunct="1">
              <a:spcBef>
                <a:spcPct val="0"/>
              </a:spcBef>
            </a:pPr>
            <a:endParaRPr lang="en-US" smtClean="0">
              <a:cs typeface="Arial" charset="0"/>
            </a:endParaRPr>
          </a:p>
        </p:txBody>
      </p:sp>
      <p:sp>
        <p:nvSpPr>
          <p:cNvPr id="23558" name="Footer Placeholder 5"/>
          <p:cNvSpPr txBox="1">
            <a:spLocks noGrp="1"/>
          </p:cNvSpPr>
          <p:nvPr/>
        </p:nvSpPr>
        <p:spPr bwMode="auto">
          <a:xfrm>
            <a:off x="0" y="93710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nchor="b"/>
          <a:lstStyle>
            <a:lvl1pPr defTabSz="908050" eaLnBrk="0" hangingPunct="0">
              <a:defRPr>
                <a:solidFill>
                  <a:schemeClr val="tx1"/>
                </a:solidFill>
                <a:latin typeface="Arial" charset="0"/>
                <a:cs typeface="Arial" charset="0"/>
              </a:defRPr>
            </a:lvl1pPr>
            <a:lvl2pPr marL="742950" indent="-285750" defTabSz="908050" eaLnBrk="0" hangingPunct="0">
              <a:defRPr>
                <a:solidFill>
                  <a:schemeClr val="tx1"/>
                </a:solidFill>
                <a:latin typeface="Arial" charset="0"/>
                <a:cs typeface="Arial" charset="0"/>
              </a:defRPr>
            </a:lvl2pPr>
            <a:lvl3pPr marL="1143000" indent="-228600" defTabSz="908050" eaLnBrk="0" hangingPunct="0">
              <a:defRPr>
                <a:solidFill>
                  <a:schemeClr val="tx1"/>
                </a:solidFill>
                <a:latin typeface="Arial" charset="0"/>
                <a:cs typeface="Arial" charset="0"/>
              </a:defRPr>
            </a:lvl3pPr>
            <a:lvl4pPr marL="1600200" indent="-228600" defTabSz="908050" eaLnBrk="0" hangingPunct="0">
              <a:defRPr>
                <a:solidFill>
                  <a:schemeClr val="tx1"/>
                </a:solidFill>
                <a:latin typeface="Arial" charset="0"/>
                <a:cs typeface="Arial" charset="0"/>
              </a:defRPr>
            </a:lvl4pPr>
            <a:lvl5pPr marL="2057400" indent="-228600" defTabSz="908050" eaLnBrk="0" hangingPunct="0">
              <a:defRPr>
                <a:solidFill>
                  <a:schemeClr val="tx1"/>
                </a:solidFill>
                <a:latin typeface="Arial" charset="0"/>
                <a:cs typeface="Arial" charset="0"/>
              </a:defRPr>
            </a:lvl5pPr>
            <a:lvl6pPr marL="2514600" indent="-228600" defTabSz="908050" eaLnBrk="0" fontAlgn="base" hangingPunct="0">
              <a:spcBef>
                <a:spcPct val="0"/>
              </a:spcBef>
              <a:spcAft>
                <a:spcPct val="0"/>
              </a:spcAft>
              <a:defRPr>
                <a:solidFill>
                  <a:schemeClr val="tx1"/>
                </a:solidFill>
                <a:latin typeface="Arial" charset="0"/>
                <a:cs typeface="Arial" charset="0"/>
              </a:defRPr>
            </a:lvl6pPr>
            <a:lvl7pPr marL="2971800" indent="-228600" defTabSz="908050" eaLnBrk="0" fontAlgn="base" hangingPunct="0">
              <a:spcBef>
                <a:spcPct val="0"/>
              </a:spcBef>
              <a:spcAft>
                <a:spcPct val="0"/>
              </a:spcAft>
              <a:defRPr>
                <a:solidFill>
                  <a:schemeClr val="tx1"/>
                </a:solidFill>
                <a:latin typeface="Arial" charset="0"/>
                <a:cs typeface="Arial" charset="0"/>
              </a:defRPr>
            </a:lvl7pPr>
            <a:lvl8pPr marL="3429000" indent="-228600" defTabSz="908050" eaLnBrk="0" fontAlgn="base" hangingPunct="0">
              <a:spcBef>
                <a:spcPct val="0"/>
              </a:spcBef>
              <a:spcAft>
                <a:spcPct val="0"/>
              </a:spcAft>
              <a:defRPr>
                <a:solidFill>
                  <a:schemeClr val="tx1"/>
                </a:solidFill>
                <a:latin typeface="Arial" charset="0"/>
                <a:cs typeface="Arial" charset="0"/>
              </a:defRPr>
            </a:lvl8pPr>
            <a:lvl9pPr marL="3886200" indent="-228600" defTabSz="90805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F85BD8-7D4B-4902-A9EB-C8DEAA04DACD}" type="slidenum">
              <a:rPr lang="en-US" smtClean="0">
                <a:cs typeface="Arial" pitchFamily="34" charset="0"/>
              </a:rPr>
              <a:pPr fontAlgn="base">
                <a:spcBef>
                  <a:spcPct val="0"/>
                </a:spcBef>
                <a:spcAft>
                  <a:spcPct val="0"/>
                </a:spcAft>
                <a:defRPr/>
              </a:pPr>
              <a:t>3</a:t>
            </a:fld>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20C91A8-87E3-4EAC-AB7E-960524D580FF}" type="slidenum">
              <a:rPr lang="en-IN" smtClean="0"/>
              <a:pPr>
                <a:defRPr/>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11D698D-40D8-4C63-9AC0-1C957B2CB096}" type="slidenum">
              <a:rPr lang="en-IN" smtClean="0"/>
              <a:pPr>
                <a:defRPr/>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1CAC4F8D-9FBE-42DD-81F5-8E615CD57249}" type="slidenum">
              <a:rPr lang="en-IN" smtClean="0"/>
              <a:pPr>
                <a:defRPr/>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704C50DD-CF04-4B84-B871-4DEC41689ACB}" type="slidenum">
              <a:rPr lang="en-US" smtClean="0"/>
              <a:pPr eaLnBrk="1" fontAlgn="base" hangingPunct="1">
                <a:spcBef>
                  <a:spcPct val="0"/>
                </a:spcBef>
                <a:spcAft>
                  <a:spcPct val="0"/>
                </a:spcAft>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C7645CE8-8B52-4D3D-B110-C529A99A93BC}" type="slidenum">
              <a:rPr lang="en-IN" smtClean="0"/>
              <a:pPr>
                <a:defRPr/>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2" tIns="45356" rIns="90712" bIns="4535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8930E00-881F-49C1-9552-0438181CBAAF}" type="slidenum">
              <a:rPr lang="en-US" sz="1200"/>
              <a:pPr algn="r" eaLnBrk="1" hangingPunct="1"/>
              <a:t>9</a:t>
            </a:fld>
            <a:endParaRPr lang="en-US" sz="120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38A63FEF-84C0-4572-9193-40CE2D7207F3}" type="datetime1">
              <a:rPr lang="en-IN"/>
              <a:pPr>
                <a:defRPr/>
              </a:pPr>
              <a:t>16-03-2017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FCCDAA6D-0410-4F0F-8B00-1675C99B1813}" type="slidenum">
              <a:rPr lang="en-IN"/>
              <a:pPr>
                <a:defRPr/>
              </a:pPr>
              <a:t>‹#›</a:t>
            </a:fld>
            <a:endParaRPr lang="en-IN"/>
          </a:p>
        </p:txBody>
      </p:sp>
    </p:spTree>
    <p:extLst>
      <p:ext uri="{BB962C8B-B14F-4D97-AF65-F5344CB8AC3E}">
        <p14:creationId xmlns:p14="http://schemas.microsoft.com/office/powerpoint/2010/main" val="129865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4087C613-DBE7-4203-8237-CD8BF12C2A0A}" type="datetime1">
              <a:rPr lang="en-IN"/>
              <a:pPr>
                <a:defRPr/>
              </a:pPr>
              <a:t>16-03-2017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D1B503A6-8D27-492B-8075-0E98141539FD}" type="slidenum">
              <a:rPr lang="en-IN"/>
              <a:pPr>
                <a:defRPr/>
              </a:pPr>
              <a:t>‹#›</a:t>
            </a:fld>
            <a:endParaRPr lang="en-IN"/>
          </a:p>
        </p:txBody>
      </p:sp>
    </p:spTree>
    <p:extLst>
      <p:ext uri="{BB962C8B-B14F-4D97-AF65-F5344CB8AC3E}">
        <p14:creationId xmlns:p14="http://schemas.microsoft.com/office/powerpoint/2010/main" val="77816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C802662C-4C11-4C88-A3D5-89108D521056}" type="datetime1">
              <a:rPr lang="en-IN"/>
              <a:pPr>
                <a:defRPr/>
              </a:pPr>
              <a:t>16-03-2017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B0002BBF-E4C8-4272-BE03-4D117302BA2B}" type="slidenum">
              <a:rPr lang="en-IN"/>
              <a:pPr>
                <a:defRPr/>
              </a:pPr>
              <a:t>‹#›</a:t>
            </a:fld>
            <a:endParaRPr lang="en-IN"/>
          </a:p>
        </p:txBody>
      </p:sp>
    </p:spTree>
    <p:extLst>
      <p:ext uri="{BB962C8B-B14F-4D97-AF65-F5344CB8AC3E}">
        <p14:creationId xmlns:p14="http://schemas.microsoft.com/office/powerpoint/2010/main" val="15208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C05B4061-9580-4590-939F-561D0E098044}" type="datetime1">
              <a:rPr lang="en-IN"/>
              <a:pPr>
                <a:defRPr/>
              </a:pPr>
              <a:t>16-03-2017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F57EBAC-58AA-44DE-AA9E-CA6A82881F4E}" type="slidenum">
              <a:rPr lang="en-US"/>
              <a:pPr>
                <a:defRPr/>
              </a:pPr>
              <a:t>‹#›</a:t>
            </a:fld>
            <a:endParaRPr lang="en-US"/>
          </a:p>
        </p:txBody>
      </p:sp>
    </p:spTree>
    <p:extLst>
      <p:ext uri="{BB962C8B-B14F-4D97-AF65-F5344CB8AC3E}">
        <p14:creationId xmlns:p14="http://schemas.microsoft.com/office/powerpoint/2010/main" val="39009504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3246DEB4-68B6-4FA8-B292-4FB8147D125B}" type="datetime1">
              <a:rPr lang="en-IN"/>
              <a:pPr>
                <a:defRPr/>
              </a:pPr>
              <a:t>16-03-2017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78E07F9-DEA1-4658-9936-F5FC10FBB513}" type="slidenum">
              <a:rPr lang="en-IN"/>
              <a:pPr>
                <a:defRPr/>
              </a:pPr>
              <a:t>‹#›</a:t>
            </a:fld>
            <a:endParaRPr lang="en-IN"/>
          </a:p>
        </p:txBody>
      </p:sp>
    </p:spTree>
    <p:extLst>
      <p:ext uri="{BB962C8B-B14F-4D97-AF65-F5344CB8AC3E}">
        <p14:creationId xmlns:p14="http://schemas.microsoft.com/office/powerpoint/2010/main" val="326449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2E9411-FCFE-4B55-85A6-DD40F3F1E122}" type="datetime1">
              <a:rPr lang="en-IN"/>
              <a:pPr>
                <a:defRPr/>
              </a:pPr>
              <a:t>16-03-2017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E4968896-0BF6-4C3C-83ED-8A292E68B85B}" type="slidenum">
              <a:rPr lang="en-IN"/>
              <a:pPr>
                <a:defRPr/>
              </a:pPr>
              <a:t>‹#›</a:t>
            </a:fld>
            <a:endParaRPr lang="en-IN"/>
          </a:p>
        </p:txBody>
      </p:sp>
    </p:spTree>
    <p:extLst>
      <p:ext uri="{BB962C8B-B14F-4D97-AF65-F5344CB8AC3E}">
        <p14:creationId xmlns:p14="http://schemas.microsoft.com/office/powerpoint/2010/main" val="149689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3782A74F-BA62-4C00-8D07-6145152AAF02}" type="datetime1">
              <a:rPr lang="en-IN"/>
              <a:pPr>
                <a:defRPr/>
              </a:pPr>
              <a:t>16-03-2017</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33201652-42B9-40AD-AA5F-23687B63B68F}" type="slidenum">
              <a:rPr lang="en-IN"/>
              <a:pPr>
                <a:defRPr/>
              </a:pPr>
              <a:t>‹#›</a:t>
            </a:fld>
            <a:endParaRPr lang="en-IN"/>
          </a:p>
        </p:txBody>
      </p:sp>
    </p:spTree>
    <p:extLst>
      <p:ext uri="{BB962C8B-B14F-4D97-AF65-F5344CB8AC3E}">
        <p14:creationId xmlns:p14="http://schemas.microsoft.com/office/powerpoint/2010/main" val="223561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D9582F55-F73C-431A-9E9B-F8B02655D0D7}" type="datetime1">
              <a:rPr lang="en-IN"/>
              <a:pPr>
                <a:defRPr/>
              </a:pPr>
              <a:t>16-03-2017</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B4045877-DC48-4AA0-8C99-15D78516689F}" type="slidenum">
              <a:rPr lang="en-IN"/>
              <a:pPr>
                <a:defRPr/>
              </a:pPr>
              <a:t>‹#›</a:t>
            </a:fld>
            <a:endParaRPr lang="en-IN"/>
          </a:p>
        </p:txBody>
      </p:sp>
    </p:spTree>
    <p:extLst>
      <p:ext uri="{BB962C8B-B14F-4D97-AF65-F5344CB8AC3E}">
        <p14:creationId xmlns:p14="http://schemas.microsoft.com/office/powerpoint/2010/main" val="45050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59A90D9A-FCC4-4084-B2ED-54F858620970}" type="datetime1">
              <a:rPr lang="en-IN"/>
              <a:pPr>
                <a:defRPr/>
              </a:pPr>
              <a:t>16-03-2017</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55320313-AA42-4548-B346-9129961DBF55}" type="slidenum">
              <a:rPr lang="en-IN"/>
              <a:pPr>
                <a:defRPr/>
              </a:pPr>
              <a:t>‹#›</a:t>
            </a:fld>
            <a:endParaRPr lang="en-IN"/>
          </a:p>
        </p:txBody>
      </p:sp>
    </p:spTree>
    <p:extLst>
      <p:ext uri="{BB962C8B-B14F-4D97-AF65-F5344CB8AC3E}">
        <p14:creationId xmlns:p14="http://schemas.microsoft.com/office/powerpoint/2010/main" val="299794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E9DB45-8C31-48C8-9CED-5AFA52792D78}" type="datetime1">
              <a:rPr lang="en-IN"/>
              <a:pPr>
                <a:defRPr/>
              </a:pPr>
              <a:t>16-03-2017</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BE2A678D-F20F-44E9-B4A6-6F53741EDD24}" type="slidenum">
              <a:rPr lang="en-IN"/>
              <a:pPr>
                <a:defRPr/>
              </a:pPr>
              <a:t>‹#›</a:t>
            </a:fld>
            <a:endParaRPr lang="en-IN"/>
          </a:p>
        </p:txBody>
      </p:sp>
    </p:spTree>
    <p:extLst>
      <p:ext uri="{BB962C8B-B14F-4D97-AF65-F5344CB8AC3E}">
        <p14:creationId xmlns:p14="http://schemas.microsoft.com/office/powerpoint/2010/main" val="366948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9C741F-ADCD-40AD-8DE1-8E1ED4510E8C}" type="datetime1">
              <a:rPr lang="en-IN"/>
              <a:pPr>
                <a:defRPr/>
              </a:pPr>
              <a:t>16-03-2017</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0B16C55-609E-44AD-A2E5-FD2433BA0217}" type="slidenum">
              <a:rPr lang="en-IN"/>
              <a:pPr>
                <a:defRPr/>
              </a:pPr>
              <a:t>‹#›</a:t>
            </a:fld>
            <a:endParaRPr lang="en-IN"/>
          </a:p>
        </p:txBody>
      </p:sp>
    </p:spTree>
    <p:extLst>
      <p:ext uri="{BB962C8B-B14F-4D97-AF65-F5344CB8AC3E}">
        <p14:creationId xmlns:p14="http://schemas.microsoft.com/office/powerpoint/2010/main" val="38879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D8711A-96A8-4A9F-9C2D-9AAA8EE71D8C}" type="datetime1">
              <a:rPr lang="en-IN"/>
              <a:pPr>
                <a:defRPr/>
              </a:pPr>
              <a:t>16-03-2017</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8A121999-1C86-4A88-A8C2-CA02AFD0CFA9}" type="slidenum">
              <a:rPr lang="en-IN"/>
              <a:pPr>
                <a:defRPr/>
              </a:pPr>
              <a:t>‹#›</a:t>
            </a:fld>
            <a:endParaRPr lang="en-IN"/>
          </a:p>
        </p:txBody>
      </p:sp>
    </p:spTree>
    <p:extLst>
      <p:ext uri="{BB962C8B-B14F-4D97-AF65-F5344CB8AC3E}">
        <p14:creationId xmlns:p14="http://schemas.microsoft.com/office/powerpoint/2010/main" val="418298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687050-CC06-4D8A-BD64-7566DA58CD31}" type="datetime1">
              <a:rPr lang="en-IN"/>
              <a:pPr>
                <a:defRPr/>
              </a:pPr>
              <a:t>16-03-2017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FB7CA6-A5D3-4038-8927-18DDD88DE91B}"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hyperlink" Target="mailto:agriharyana2009@gmail.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0" y="5562600"/>
            <a:ext cx="9144000" cy="1143000"/>
          </a:xfrm>
        </p:spPr>
        <p:txBody>
          <a:bodyPr rtlCol="0">
            <a:noAutofit/>
          </a:bodyPr>
          <a:lstStyle/>
          <a:p>
            <a:pPr eaLnBrk="1" fontAlgn="auto" hangingPunct="1">
              <a:lnSpc>
                <a:spcPct val="80000"/>
              </a:lnSpc>
              <a:spcAft>
                <a:spcPts val="0"/>
              </a:spcAft>
              <a:buFont typeface="Arial" pitchFamily="34" charset="0"/>
              <a:buNone/>
              <a:defRPr/>
            </a:pPr>
            <a:r>
              <a:rPr lang="en-US" sz="4400" b="1" dirty="0">
                <a:ln w="18000">
                  <a:noFill/>
                  <a:prstDash val="solid"/>
                  <a:miter lim="800000"/>
                </a:ln>
                <a:solidFill>
                  <a:srgbClr val="339966"/>
                </a:solidFill>
                <a:effectLst>
                  <a:outerShdw blurRad="25500" dist="23000" dir="7020000" algn="tl">
                    <a:srgbClr val="000000">
                      <a:alpha val="50000"/>
                    </a:srgbClr>
                  </a:outerShdw>
                </a:effectLst>
              </a:rPr>
              <a:t>DEPARTMENT OF </a:t>
            </a:r>
            <a:r>
              <a:rPr lang="en-US" sz="4400" b="1" dirty="0" smtClean="0">
                <a:ln w="18000">
                  <a:noFill/>
                  <a:prstDash val="solid"/>
                  <a:miter lim="800000"/>
                </a:ln>
                <a:solidFill>
                  <a:srgbClr val="339966"/>
                </a:solidFill>
                <a:effectLst>
                  <a:outerShdw blurRad="25500" dist="23000" dir="7020000" algn="tl">
                    <a:srgbClr val="000000">
                      <a:alpha val="50000"/>
                    </a:srgbClr>
                  </a:outerShdw>
                </a:effectLst>
              </a:rPr>
              <a:t>AGRICULTURE </a:t>
            </a:r>
            <a:br>
              <a:rPr lang="en-US" sz="4400" b="1" dirty="0" smtClean="0">
                <a:ln w="18000">
                  <a:noFill/>
                  <a:prstDash val="solid"/>
                  <a:miter lim="800000"/>
                </a:ln>
                <a:solidFill>
                  <a:srgbClr val="339966"/>
                </a:solidFill>
                <a:effectLst>
                  <a:outerShdw blurRad="25500" dist="23000" dir="7020000" algn="tl">
                    <a:srgbClr val="000000">
                      <a:alpha val="50000"/>
                    </a:srgbClr>
                  </a:outerShdw>
                </a:effectLst>
              </a:rPr>
            </a:br>
            <a:r>
              <a:rPr lang="en-US" sz="4400" b="1" dirty="0" smtClean="0">
                <a:ln w="18000">
                  <a:noFill/>
                  <a:prstDash val="solid"/>
                  <a:miter lim="800000"/>
                </a:ln>
                <a:solidFill>
                  <a:srgbClr val="339966"/>
                </a:solidFill>
                <a:effectLst>
                  <a:outerShdw blurRad="25500" dist="23000" dir="7020000" algn="tl">
                    <a:srgbClr val="000000">
                      <a:alpha val="50000"/>
                    </a:srgbClr>
                  </a:outerShdw>
                </a:effectLst>
              </a:rPr>
              <a:t>HARYANA</a:t>
            </a:r>
            <a:endParaRPr lang="en-US" sz="4400" b="1" dirty="0">
              <a:ln w="18000">
                <a:noFill/>
                <a:prstDash val="solid"/>
                <a:miter lim="800000"/>
              </a:ln>
              <a:solidFill>
                <a:srgbClr val="339966"/>
              </a:solidFill>
              <a:effectLst>
                <a:outerShdw blurRad="25500" dist="23000" dir="7020000" algn="tl">
                  <a:srgbClr val="000000">
                    <a:alpha val="50000"/>
                  </a:srgbClr>
                </a:outerShdw>
              </a:effectLst>
            </a:endParaRPr>
          </a:p>
        </p:txBody>
      </p:sp>
      <p:pic>
        <p:nvPicPr>
          <p:cNvPr id="3075" name="Picture 9" descr="F:\CROP CUTTING-Old\Misc I\C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05200"/>
            <a:ext cx="814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1"/>
          <p:cNvSpPr>
            <a:spLocks noGrp="1"/>
          </p:cNvSpPr>
          <p:nvPr>
            <p:ph type="ctrTitle"/>
          </p:nvPr>
        </p:nvSpPr>
        <p:spPr>
          <a:xfrm>
            <a:off x="684213" y="1341438"/>
            <a:ext cx="7772400" cy="1470025"/>
          </a:xfrm>
        </p:spPr>
        <p:txBody>
          <a:bodyPr/>
          <a:lstStyle/>
          <a:p>
            <a:pPr eaLnBrk="1" hangingPunct="1"/>
            <a:r>
              <a:rPr lang="en-US" sz="4000" b="1" smtClean="0">
                <a:solidFill>
                  <a:srgbClr val="C00000"/>
                </a:solidFill>
              </a:rPr>
              <a:t>Meeting of Screening Committee</a:t>
            </a:r>
            <a:br>
              <a:rPr lang="en-US" sz="4000" b="1" smtClean="0">
                <a:solidFill>
                  <a:srgbClr val="C00000"/>
                </a:solidFill>
              </a:rPr>
            </a:br>
            <a:r>
              <a:rPr lang="en-US" sz="2000" b="1" smtClean="0">
                <a:solidFill>
                  <a:srgbClr val="C00000"/>
                </a:solidFill>
              </a:rPr>
              <a:t>for </a:t>
            </a:r>
            <a:r>
              <a:rPr lang="en-US" sz="4000" b="1" smtClean="0">
                <a:solidFill>
                  <a:srgbClr val="C00000"/>
                </a:solidFill>
              </a:rPr>
              <a:t/>
            </a:r>
            <a:br>
              <a:rPr lang="en-US" sz="4000" b="1" smtClean="0">
                <a:solidFill>
                  <a:srgbClr val="C00000"/>
                </a:solidFill>
              </a:rPr>
            </a:br>
            <a:r>
              <a:rPr lang="en-US" sz="4000" b="1" smtClean="0">
                <a:solidFill>
                  <a:srgbClr val="C00000"/>
                </a:solidFill>
              </a:rPr>
              <a:t>Krishi Karman Award 2015-16</a:t>
            </a:r>
            <a:endParaRPr lang="en-IN" sz="4000" b="1"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400"/>
          </a:p>
        </p:txBody>
      </p:sp>
      <p:sp>
        <p:nvSpPr>
          <p:cNvPr id="12291" name="Rectangle 2"/>
          <p:cNvSpPr>
            <a:spLocks noGrp="1" noChangeArrowheads="1"/>
          </p:cNvSpPr>
          <p:nvPr>
            <p:ph idx="4294967295"/>
          </p:nvPr>
        </p:nvSpPr>
        <p:spPr>
          <a:xfrm>
            <a:off x="0" y="833438"/>
            <a:ext cx="9144000" cy="381000"/>
          </a:xfrm>
          <a:solidFill>
            <a:schemeClr val="bg1"/>
          </a:solidFill>
        </p:spPr>
        <p:txBody>
          <a:bodyPr anchor="ctr"/>
          <a:lstStyle/>
          <a:p>
            <a:pPr marL="273050" indent="-273050" algn="ctr" eaLnBrk="1" hangingPunct="1">
              <a:lnSpc>
                <a:spcPct val="80000"/>
              </a:lnSpc>
              <a:spcBef>
                <a:spcPct val="0"/>
              </a:spcBef>
              <a:buFont typeface="Arial" charset="0"/>
              <a:buNone/>
            </a:pPr>
            <a:r>
              <a:rPr lang="en-US" sz="2800" b="1" smtClean="0">
                <a:solidFill>
                  <a:srgbClr val="C00000"/>
                </a:solidFill>
              </a:rPr>
              <a:t>POST HARVEST MANAGEMENT &amp;  MARKETING SUPPORT                                </a:t>
            </a:r>
          </a:p>
        </p:txBody>
      </p:sp>
      <p:sp>
        <p:nvSpPr>
          <p:cNvPr id="7" name="TextBox 6"/>
          <p:cNvSpPr txBox="1"/>
          <p:nvPr/>
        </p:nvSpPr>
        <p:spPr>
          <a:xfrm>
            <a:off x="0" y="1341438"/>
            <a:ext cx="9144000" cy="5842000"/>
          </a:xfrm>
          <a:prstGeom prst="rect">
            <a:avLst/>
          </a:prstGeom>
        </p:spPr>
        <p:txBody>
          <a:bodyPr>
            <a:spAutoFit/>
          </a:bodyPr>
          <a:lstStyle/>
          <a:p>
            <a:pPr marL="344488" lvl="1" indent="-284163" algn="just">
              <a:spcBef>
                <a:spcPct val="20000"/>
              </a:spcBef>
              <a:buFont typeface="Arial" pitchFamily="34" charset="0"/>
              <a:buChar char="•"/>
              <a:defRPr/>
            </a:pPr>
            <a:r>
              <a:rPr lang="en-IN" sz="2800" dirty="0">
                <a:solidFill>
                  <a:srgbClr val="008000"/>
                </a:solidFill>
                <a:latin typeface="Times New Roman" pitchFamily="18" charset="0"/>
                <a:cs typeface="Times New Roman" pitchFamily="18" charset="0"/>
              </a:rPr>
              <a:t>India International Horticulture Market  at </a:t>
            </a:r>
            <a:r>
              <a:rPr lang="en-IN" sz="2800" dirty="0" err="1">
                <a:solidFill>
                  <a:srgbClr val="008000"/>
                </a:solidFill>
                <a:latin typeface="Times New Roman" pitchFamily="18" charset="0"/>
                <a:cs typeface="Times New Roman" pitchFamily="18" charset="0"/>
              </a:rPr>
              <a:t>Ganaur</a:t>
            </a:r>
            <a:r>
              <a:rPr lang="en-IN" sz="2800" dirty="0">
                <a:solidFill>
                  <a:srgbClr val="008000"/>
                </a:solidFill>
                <a:latin typeface="Times New Roman" pitchFamily="18" charset="0"/>
                <a:cs typeface="Times New Roman" pitchFamily="18" charset="0"/>
              </a:rPr>
              <a:t> being developed  with  an estimated cost of Rs. 1350 </a:t>
            </a:r>
            <a:r>
              <a:rPr lang="en-IN" sz="2800" dirty="0" err="1">
                <a:solidFill>
                  <a:srgbClr val="008000"/>
                </a:solidFill>
                <a:latin typeface="Times New Roman" pitchFamily="18" charset="0"/>
                <a:cs typeface="Times New Roman" pitchFamily="18" charset="0"/>
              </a:rPr>
              <a:t>crores</a:t>
            </a:r>
            <a:r>
              <a:rPr lang="en-IN" sz="2800" dirty="0">
                <a:solidFill>
                  <a:srgbClr val="008000"/>
                </a:solidFill>
                <a:latin typeface="Times New Roman" pitchFamily="18" charset="0"/>
                <a:cs typeface="Times New Roman" pitchFamily="18" charset="0"/>
              </a:rPr>
              <a:t>, in an area of 537.6 Acres land.</a:t>
            </a:r>
          </a:p>
          <a:p>
            <a:pPr marL="344488" lvl="1" indent="-284163" algn="just">
              <a:spcBef>
                <a:spcPct val="20000"/>
              </a:spcBef>
              <a:buFont typeface="Arial" pitchFamily="34" charset="0"/>
              <a:buChar char="•"/>
              <a:defRPr/>
            </a:pPr>
            <a:r>
              <a:rPr lang="en-IN" sz="2800" dirty="0">
                <a:solidFill>
                  <a:srgbClr val="008000"/>
                </a:solidFill>
                <a:latin typeface="Times New Roman" pitchFamily="18" charset="0"/>
                <a:cs typeface="Times New Roman" pitchFamily="18" charset="0"/>
              </a:rPr>
              <a:t>Market will have Processing Centres, Import/ Export House, Electronic/Remote Auction System, Grading/ Packaging Mechanized lines, Cold Storages/ Controlled Atmosphere Chambers, Ripening Chambers, Parking and Transport Areas, Shops for Wholesalers, Organic Food Section, Farmer’s Retail Market, Business Park, Agri. Business Information Centre, Commodity Exchange Centre, National Agricultural Trade Centre (NATC) and Logistic Hub. </a:t>
            </a:r>
          </a:p>
          <a:p>
            <a:pPr algn="just">
              <a:defRPr/>
            </a:pPr>
            <a:r>
              <a:rPr lang="en-US" sz="2000" b="1" dirty="0">
                <a:solidFill>
                  <a:schemeClr val="tx1">
                    <a:lumMod val="85000"/>
                    <a:lumOff val="15000"/>
                  </a:schemeClr>
                </a:solidFill>
                <a:latin typeface="Times New Roman" pitchFamily="18" charset="0"/>
                <a:cs typeface="Times New Roman" pitchFamily="18" charset="0"/>
              </a:rPr>
              <a:t>	</a:t>
            </a:r>
            <a:r>
              <a:rPr lang="en-US" sz="3200" dirty="0">
                <a:solidFill>
                  <a:srgbClr val="006600"/>
                </a:solidFill>
                <a:latin typeface="Times New Roman" pitchFamily="18" charset="0"/>
                <a:cs typeface="Times New Roman" pitchFamily="18" charset="0"/>
              </a:rPr>
              <a:t>	</a:t>
            </a:r>
          </a:p>
        </p:txBody>
      </p:sp>
      <p:sp>
        <p:nvSpPr>
          <p:cNvPr id="12293" name="TextBox 10"/>
          <p:cNvSpPr txBox="1">
            <a:spLocks noChangeArrowheads="1"/>
          </p:cNvSpPr>
          <p:nvPr/>
        </p:nvSpPr>
        <p:spPr bwMode="auto">
          <a:xfrm flipV="1">
            <a:off x="533400" y="7494588"/>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a:p>
            <a:pPr eaLnBrk="1" hangingPunct="1"/>
            <a:endParaRPr lang="en-US"/>
          </a:p>
          <a:p>
            <a:pPr eaLnBrk="1" hangingPunct="1"/>
            <a:endParaRPr lang="en-US"/>
          </a:p>
        </p:txBody>
      </p:sp>
      <p:sp>
        <p:nvSpPr>
          <p:cNvPr id="9" name="Slide Number Placeholder 8"/>
          <p:cNvSpPr>
            <a:spLocks noGrp="1"/>
          </p:cNvSpPr>
          <p:nvPr>
            <p:ph type="sldNum" sz="quarter" idx="12"/>
          </p:nvPr>
        </p:nvSpPr>
        <p:spPr/>
        <p:txBody>
          <a:bodyPr/>
          <a:lstStyle/>
          <a:p>
            <a:pPr>
              <a:defRPr/>
            </a:pPr>
            <a:fld id="{447EAE7B-CDE3-402E-BBC8-AD8B38A7E94C}" type="slidenum">
              <a:rPr lang="en-IN" smtClean="0"/>
              <a:pPr>
                <a:defRPr/>
              </a:pPr>
              <a:t>10</a:t>
            </a:fld>
            <a:endParaRPr lang="en-IN"/>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963613" y="206375"/>
            <a:ext cx="73961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3600" b="1">
                <a:solidFill>
                  <a:srgbClr val="C00000"/>
                </a:solidFill>
                <a:latin typeface="Times New Roman" pitchFamily="18" charset="0"/>
                <a:cs typeface="Times New Roman" pitchFamily="18" charset="0"/>
              </a:rPr>
              <a:t>FUTURE STRATEGIES</a:t>
            </a:r>
          </a:p>
          <a:p>
            <a:pPr algn="ctr"/>
            <a:r>
              <a:rPr lang="en-US" sz="2000" b="1">
                <a:solidFill>
                  <a:srgbClr val="C00000"/>
                </a:solidFill>
                <a:latin typeface="Times New Roman" pitchFamily="18" charset="0"/>
                <a:cs typeface="Times New Roman" pitchFamily="18" charset="0"/>
              </a:rPr>
              <a:t>Targets of food grains (2016-17)</a:t>
            </a:r>
          </a:p>
        </p:txBody>
      </p:sp>
      <p:graphicFrame>
        <p:nvGraphicFramePr>
          <p:cNvPr id="41074" name="Group 114"/>
          <p:cNvGraphicFramePr>
            <a:graphicFrameLocks noGrp="1"/>
          </p:cNvGraphicFramePr>
          <p:nvPr/>
        </p:nvGraphicFramePr>
        <p:xfrm>
          <a:off x="304800" y="1447800"/>
          <a:ext cx="8305800" cy="4946650"/>
        </p:xfrm>
        <a:graphic>
          <a:graphicData uri="http://schemas.openxmlformats.org/drawingml/2006/table">
            <a:tbl>
              <a:tblPr/>
              <a:tblGrid>
                <a:gridCol w="406400"/>
                <a:gridCol w="3344863"/>
                <a:gridCol w="1111250"/>
                <a:gridCol w="1541462"/>
                <a:gridCol w="1901825"/>
              </a:tblGrid>
              <a:tr h="45719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S. No</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Crops</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2015-16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0000"/>
                        </a:solidFill>
                        <a:effectLst/>
                        <a:latin typeface="Times New Roman" pitchFamily="18" charset="0"/>
                        <a:cs typeface="Times New Roman" pitchFamily="18" charset="0"/>
                      </a:endParaRP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374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Area</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Av. Yield</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Prod.</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A)</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FF"/>
                          </a:solidFill>
                          <a:effectLst/>
                          <a:latin typeface="Times New Roman" pitchFamily="18" charset="0"/>
                          <a:cs typeface="Times New Roman" pitchFamily="18" charset="0"/>
                        </a:rPr>
                        <a:t>KHARIF</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Arial" pitchFamily="34" charset="0"/>
                      </a:endParaRP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1.</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Times New Roman" pitchFamily="18" charset="0"/>
                          <a:cs typeface="Times New Roman" pitchFamily="18" charset="0"/>
                        </a:rPr>
                        <a:t>Rice</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1250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3400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4250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2.</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Times New Roman" pitchFamily="18" charset="0"/>
                          <a:cs typeface="Times New Roman" pitchFamily="18" charset="0"/>
                        </a:rPr>
                        <a:t>Jowar</a:t>
                      </a:r>
                      <a:endParaRPr kumimoji="0" lang="en-US" sz="12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65</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570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37</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3.</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Times New Roman" pitchFamily="18" charset="0"/>
                          <a:cs typeface="Times New Roman" pitchFamily="18" charset="0"/>
                        </a:rPr>
                        <a:t>Maize</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50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2800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140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4.</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Times New Roman" pitchFamily="18" charset="0"/>
                          <a:cs typeface="Times New Roman" pitchFamily="18" charset="0"/>
                        </a:rPr>
                        <a:t>Bajra</a:t>
                      </a:r>
                      <a:endParaRPr kumimoji="0" lang="en-US" sz="12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460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1859</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855</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5.</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Times New Roman" pitchFamily="18" charset="0"/>
                          <a:cs typeface="Times New Roman" pitchFamily="18" charset="0"/>
                        </a:rPr>
                        <a:t>Kh</a:t>
                      </a:r>
                      <a:r>
                        <a:rPr kumimoji="0" lang="en-US" sz="1200" b="0" i="0" u="none" strike="noStrike" cap="none" normalizeH="0" baseline="0" dirty="0" smtClean="0">
                          <a:ln>
                            <a:noFill/>
                          </a:ln>
                          <a:solidFill>
                            <a:srgbClr val="0000FF"/>
                          </a:solidFill>
                          <a:effectLst/>
                          <a:latin typeface="Times New Roman" pitchFamily="18" charset="0"/>
                          <a:cs typeface="Times New Roman" pitchFamily="18" charset="0"/>
                        </a:rPr>
                        <a:t>. Pulses</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60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950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00FF"/>
                          </a:solidFill>
                          <a:effectLst/>
                          <a:latin typeface="Times New Roman" pitchFamily="18" charset="0"/>
                          <a:cs typeface="Times New Roman" pitchFamily="18" charset="0"/>
                        </a:rPr>
                        <a:t>37</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IN" sz="1200" b="1" i="0" u="none" strike="noStrike" cap="none" normalizeH="0" baseline="0" dirty="0" smtClean="0">
                        <a:ln>
                          <a:noFill/>
                        </a:ln>
                        <a:solidFill>
                          <a:srgbClr val="660066"/>
                        </a:solidFill>
                        <a:effectLst/>
                        <a:latin typeface="Times New Roman" pitchFamily="18" charset="0"/>
                        <a:cs typeface="Times New Roman" pitchFamily="18" charset="0"/>
                      </a:endParaRP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Sub-Total</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1885</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2832</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686050" algn="dec"/>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5339</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B)</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FF"/>
                          </a:solidFill>
                          <a:effectLst/>
                          <a:latin typeface="Times New Roman" pitchFamily="18" charset="0"/>
                          <a:cs typeface="Times New Roman" pitchFamily="18" charset="0"/>
                        </a:rPr>
                        <a:t>RABI</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6.</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Wheat</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2550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4705</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11997</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Times New Roman" pitchFamily="18" charset="0"/>
                          <a:cs typeface="Times New Roman" pitchFamily="18" charset="0"/>
                        </a:rPr>
                        <a:t>7.</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Gram</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80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1312</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105</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8.</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Times New Roman" pitchFamily="18" charset="0"/>
                          <a:cs typeface="Times New Roman" pitchFamily="18" charset="0"/>
                        </a:rPr>
                        <a:t>Barley</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3333FF"/>
                          </a:solidFill>
                          <a:effectLst/>
                          <a:latin typeface="Times New Roman" pitchFamily="18" charset="0"/>
                          <a:cs typeface="Times New Roman" pitchFamily="18" charset="0"/>
                        </a:rPr>
                        <a:t>42</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3333FF"/>
                          </a:solidFill>
                          <a:effectLst/>
                          <a:latin typeface="Times New Roman" pitchFamily="18" charset="0"/>
                          <a:cs typeface="Times New Roman" pitchFamily="18" charset="0"/>
                        </a:rPr>
                        <a:t>3580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150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9.</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Rabi pulses</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3333FF"/>
                          </a:solidFill>
                          <a:effectLst/>
                          <a:latin typeface="Times New Roman" pitchFamily="18" charset="0"/>
                          <a:cs typeface="Times New Roman" pitchFamily="18" charset="0"/>
                        </a:rPr>
                        <a:t>10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3333FF"/>
                          </a:solidFill>
                          <a:effectLst/>
                          <a:latin typeface="Times New Roman" pitchFamily="18" charset="0"/>
                          <a:cs typeface="Times New Roman" pitchFamily="18" charset="0"/>
                        </a:rPr>
                        <a:t>1200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12</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10</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cs typeface="Times New Roman" pitchFamily="18" charset="0"/>
                        </a:rPr>
                        <a:t>Summer Moong</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3333FF"/>
                          </a:solidFill>
                          <a:effectLst/>
                          <a:latin typeface="Times New Roman" pitchFamily="18" charset="0"/>
                          <a:cs typeface="Times New Roman" pitchFamily="18" charset="0"/>
                        </a:rPr>
                        <a:t>64</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3333FF"/>
                          </a:solidFill>
                          <a:effectLst/>
                          <a:latin typeface="Times New Roman" pitchFamily="18" charset="0"/>
                          <a:cs typeface="Times New Roman" pitchFamily="18" charset="0"/>
                        </a:rPr>
                        <a:t>780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FF"/>
                          </a:solidFill>
                          <a:effectLst/>
                          <a:latin typeface="Times New Roman" pitchFamily="18" charset="0"/>
                          <a:cs typeface="Times New Roman" pitchFamily="18" charset="0"/>
                        </a:rPr>
                        <a:t>50</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Sub-Total</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2682</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4572</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8000"/>
                          </a:solidFill>
                          <a:effectLst/>
                          <a:latin typeface="Times New Roman" pitchFamily="18" charset="0"/>
                          <a:cs typeface="Times New Roman" pitchFamily="18" charset="0"/>
                        </a:rPr>
                        <a:t>12264</a:t>
                      </a:r>
                    </a:p>
                  </a:txBody>
                  <a:tcPr marL="91432" marR="91432" marT="45728" marB="4572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FF"/>
                        </a:solidFill>
                        <a:effectLst/>
                        <a:latin typeface="Times New Roman" pitchFamily="18" charset="0"/>
                        <a:cs typeface="Times New Roman" pitchFamily="18" charset="0"/>
                      </a:endParaRP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Total (A+B)</a:t>
                      </a:r>
                    </a:p>
                  </a:txBody>
                  <a:tcPr marL="91436" marR="91436" marT="45687" marB="45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4567</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3830</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cs typeface="Times New Roman" pitchFamily="18" charset="0"/>
                        </a:rPr>
                        <a:t>17603</a:t>
                      </a:r>
                    </a:p>
                  </a:txBody>
                  <a:tcPr marL="91436" marR="91436" marT="45687" marB="45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22" name="Rectangle 5"/>
          <p:cNvSpPr>
            <a:spLocks noChangeArrowheads="1"/>
          </p:cNvSpPr>
          <p:nvPr/>
        </p:nvSpPr>
        <p:spPr bwMode="auto">
          <a:xfrm>
            <a:off x="5257800" y="765175"/>
            <a:ext cx="3505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sz="1100" i="1">
                <a:latin typeface="Times New Roman" pitchFamily="18" charset="0"/>
                <a:cs typeface="Times New Roman" pitchFamily="18" charset="0"/>
              </a:rPr>
              <a:t>Area in 000 hects.</a:t>
            </a:r>
            <a:br>
              <a:rPr lang="en-US" sz="1100" i="1">
                <a:latin typeface="Times New Roman" pitchFamily="18" charset="0"/>
                <a:cs typeface="Times New Roman" pitchFamily="18" charset="0"/>
              </a:rPr>
            </a:br>
            <a:r>
              <a:rPr lang="en-US" sz="1100" i="1">
                <a:latin typeface="Times New Roman" pitchFamily="18" charset="0"/>
                <a:cs typeface="Times New Roman" pitchFamily="18" charset="0"/>
              </a:rPr>
              <a:t>Av. Yield in kgs/hect.</a:t>
            </a:r>
          </a:p>
          <a:p>
            <a:pPr algn="r" eaLnBrk="0" hangingPunct="0"/>
            <a:r>
              <a:rPr lang="en-US" sz="1100" i="1">
                <a:latin typeface="Times New Roman" pitchFamily="18" charset="0"/>
                <a:cs typeface="Times New Roman" pitchFamily="18" charset="0"/>
              </a:rPr>
              <a:t>Production in 000 tonnes.</a:t>
            </a:r>
          </a:p>
        </p:txBody>
      </p:sp>
      <p:sp>
        <p:nvSpPr>
          <p:cNvPr id="6" name="Slide Number Placeholder 5"/>
          <p:cNvSpPr>
            <a:spLocks noGrp="1"/>
          </p:cNvSpPr>
          <p:nvPr>
            <p:ph type="sldNum" sz="quarter" idx="12"/>
          </p:nvPr>
        </p:nvSpPr>
        <p:spPr/>
        <p:txBody>
          <a:bodyPr/>
          <a:lstStyle/>
          <a:p>
            <a:pPr>
              <a:defRPr/>
            </a:pPr>
            <a:fld id="{2FD608AB-DF6B-4E66-B240-591D5ABDB91E}" type="slidenum">
              <a:rPr lang="en-IN" smtClean="0"/>
              <a:pPr>
                <a:defRPr/>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928688" y="142875"/>
            <a:ext cx="7396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ctr"/>
            <a:r>
              <a:rPr lang="en-US" sz="3200" b="1">
                <a:solidFill>
                  <a:srgbClr val="C00000"/>
                </a:solidFill>
                <a:latin typeface="Times New Roman" pitchFamily="18" charset="0"/>
                <a:cs typeface="Times New Roman" pitchFamily="18" charset="0"/>
              </a:rPr>
              <a:t>TARGETS OF OILSEEDS 2016-17 </a:t>
            </a:r>
          </a:p>
        </p:txBody>
      </p:sp>
      <p:graphicFrame>
        <p:nvGraphicFramePr>
          <p:cNvPr id="43090" name="Group 82"/>
          <p:cNvGraphicFramePr>
            <a:graphicFrameLocks noGrp="1"/>
          </p:cNvGraphicFramePr>
          <p:nvPr/>
        </p:nvGraphicFramePr>
        <p:xfrm>
          <a:off x="685800" y="1447800"/>
          <a:ext cx="7848600" cy="4329113"/>
        </p:xfrm>
        <a:graphic>
          <a:graphicData uri="http://schemas.openxmlformats.org/drawingml/2006/table">
            <a:tbl>
              <a:tblPr/>
              <a:tblGrid>
                <a:gridCol w="609600"/>
                <a:gridCol w="2935288"/>
                <a:gridCol w="1050925"/>
                <a:gridCol w="1455737"/>
                <a:gridCol w="1797050"/>
              </a:tblGrid>
              <a:tr h="54933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S. No</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C) Oilseeds </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36" marR="91436" marT="45680" marB="4568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r>
              <a:tr h="43184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Area</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Av. Yield</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Prod.</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1813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err="1" smtClean="0">
                          <a:ln>
                            <a:noFill/>
                          </a:ln>
                          <a:solidFill>
                            <a:srgbClr val="0000FF"/>
                          </a:solidFill>
                          <a:effectLst/>
                          <a:latin typeface="Times New Roman" pitchFamily="18" charset="0"/>
                          <a:cs typeface="Times New Roman" pitchFamily="18" charset="0"/>
                        </a:rPr>
                        <a:t>Kharif</a:t>
                      </a:r>
                      <a:r>
                        <a:rPr kumimoji="0" lang="en-US" sz="2800" b="1" i="0" u="sng" strike="noStrike" cap="none" normalizeH="0" baseline="0" dirty="0" smtClean="0">
                          <a:ln>
                            <a:noFill/>
                          </a:ln>
                          <a:solidFill>
                            <a:srgbClr val="0000FF"/>
                          </a:solidFill>
                          <a:effectLst/>
                          <a:latin typeface="Times New Roman" pitchFamily="18" charset="0"/>
                          <a:cs typeface="Times New Roman" pitchFamily="18" charset="0"/>
                        </a:rPr>
                        <a:t>  </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1.</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err="1" smtClean="0">
                          <a:ln>
                            <a:noFill/>
                          </a:ln>
                          <a:solidFill>
                            <a:srgbClr val="0000FF"/>
                          </a:solidFill>
                          <a:effectLst/>
                          <a:latin typeface="Times New Roman" pitchFamily="18" charset="0"/>
                          <a:ea typeface="+mn-ea"/>
                          <a:cs typeface="Times New Roman" pitchFamily="18" charset="0"/>
                        </a:rPr>
                        <a:t>Kh</a:t>
                      </a: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 Oilseeds</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10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950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84175" algn="l"/>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10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dirty="0" smtClean="0">
                        <a:ln>
                          <a:noFill/>
                        </a:ln>
                        <a:solidFill>
                          <a:srgbClr val="660066"/>
                        </a:solidFill>
                        <a:effectLst/>
                        <a:latin typeface="Times New Roman" pitchFamily="18" charset="0"/>
                        <a:cs typeface="Times New Roman" pitchFamily="18" charset="0"/>
                      </a:endParaRP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Sub Total</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10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950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84175" algn="l"/>
                          <a:tab pos="2686050" algn="dec"/>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10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1813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Rabi</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4.</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Mustard</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600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1850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84175" algn="l"/>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1110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smtClean="0">
                          <a:ln>
                            <a:noFill/>
                          </a:ln>
                          <a:solidFill>
                            <a:srgbClr val="0000FF"/>
                          </a:solidFill>
                          <a:effectLst/>
                          <a:latin typeface="Times New Roman" pitchFamily="18" charset="0"/>
                          <a:ea typeface="+mn-ea"/>
                          <a:cs typeface="Times New Roman" pitchFamily="18" charset="0"/>
                        </a:rPr>
                        <a:t>5.</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Sunflower</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15</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1700</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84175" algn="l"/>
                          <a:tab pos="2686050" algn="dec"/>
                        </a:tabLst>
                      </a:pPr>
                      <a:r>
                        <a:rPr kumimoji="0" lang="en-US" sz="1400" b="0" i="0" u="none" strike="noStrike" kern="1200" cap="none" normalizeH="0" baseline="0" dirty="0" smtClean="0">
                          <a:ln>
                            <a:noFill/>
                          </a:ln>
                          <a:solidFill>
                            <a:srgbClr val="0000FF"/>
                          </a:solidFill>
                          <a:effectLst/>
                          <a:latin typeface="Times New Roman" pitchFamily="18" charset="0"/>
                          <a:ea typeface="+mn-ea"/>
                          <a:cs typeface="Times New Roman" pitchFamily="18" charset="0"/>
                        </a:rPr>
                        <a:t>26</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FF"/>
                        </a:solidFill>
                        <a:effectLst/>
                        <a:latin typeface="Times New Roman" pitchFamily="18" charset="0"/>
                        <a:cs typeface="Times New Roman" pitchFamily="18" charset="0"/>
                      </a:endParaRP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Sub Total</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615</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1847</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84175" algn="l"/>
                          <a:tab pos="2686050" algn="dec"/>
                        </a:tabLst>
                      </a:pP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1136</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FF"/>
                        </a:solidFill>
                        <a:effectLst/>
                        <a:latin typeface="Times New Roman" pitchFamily="18" charset="0"/>
                        <a:cs typeface="Times New Roman" pitchFamily="18" charset="0"/>
                      </a:endParaRP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Total</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625</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1834</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84175" algn="l"/>
                          <a:tab pos="2686050" algn="dec"/>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1146</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FF"/>
                        </a:solidFill>
                        <a:effectLst/>
                        <a:latin typeface="Times New Roman" pitchFamily="18" charset="0"/>
                        <a:cs typeface="Times New Roman" pitchFamily="18" charset="0"/>
                      </a:endParaRP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Grand Total (A+B+C)</a:t>
                      </a:r>
                    </a:p>
                  </a:txBody>
                  <a:tcPr marL="91436" marR="91436" marT="45685" marB="4568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5192</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76225" algn="dec"/>
                          <a:tab pos="369888" algn="dec"/>
                          <a:tab pos="2686050" algn="dec"/>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84175" algn="l"/>
                          <a:tab pos="2686050" algn="dec"/>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18749</a:t>
                      </a:r>
                    </a:p>
                  </a:txBody>
                  <a:tcPr marL="91436" marR="91436" marT="45685" marB="4568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409" name="Rectangle 5"/>
          <p:cNvSpPr>
            <a:spLocks noChangeArrowheads="1"/>
          </p:cNvSpPr>
          <p:nvPr/>
        </p:nvSpPr>
        <p:spPr bwMode="auto">
          <a:xfrm>
            <a:off x="5257800" y="762000"/>
            <a:ext cx="3505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sz="1100" i="1">
                <a:latin typeface="Times New Roman" pitchFamily="18" charset="0"/>
                <a:cs typeface="Times New Roman" pitchFamily="18" charset="0"/>
              </a:rPr>
              <a:t>Area in 000 hects.</a:t>
            </a:r>
            <a:br>
              <a:rPr lang="en-US" sz="1100" i="1">
                <a:latin typeface="Times New Roman" pitchFamily="18" charset="0"/>
                <a:cs typeface="Times New Roman" pitchFamily="18" charset="0"/>
              </a:rPr>
            </a:br>
            <a:r>
              <a:rPr lang="en-US" sz="1100" i="1">
                <a:latin typeface="Times New Roman" pitchFamily="18" charset="0"/>
                <a:cs typeface="Times New Roman" pitchFamily="18" charset="0"/>
              </a:rPr>
              <a:t>Av. Yield in kgs/hect.</a:t>
            </a:r>
          </a:p>
          <a:p>
            <a:pPr algn="r" eaLnBrk="0" hangingPunct="0"/>
            <a:r>
              <a:rPr lang="en-US" sz="1100" i="1">
                <a:latin typeface="Times New Roman" pitchFamily="18" charset="0"/>
                <a:cs typeface="Times New Roman" pitchFamily="18" charset="0"/>
              </a:rPr>
              <a:t>Production in 000 tonnes.</a:t>
            </a:r>
          </a:p>
        </p:txBody>
      </p:sp>
      <p:sp>
        <p:nvSpPr>
          <p:cNvPr id="6" name="Slide Number Placeholder 5"/>
          <p:cNvSpPr>
            <a:spLocks noGrp="1"/>
          </p:cNvSpPr>
          <p:nvPr>
            <p:ph type="sldNum" sz="quarter" idx="12"/>
          </p:nvPr>
        </p:nvSpPr>
        <p:spPr/>
        <p:txBody>
          <a:bodyPr/>
          <a:lstStyle/>
          <a:p>
            <a:pPr>
              <a:defRPr/>
            </a:pPr>
            <a:fld id="{218A38E1-E9AD-416D-BDF6-6D6C6BEE52FC}" type="slidenum">
              <a:rPr lang="en-IN" smtClean="0"/>
              <a:pPr>
                <a:defRPr/>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228600" y="188913"/>
            <a:ext cx="8229600" cy="1439862"/>
          </a:xfrm>
        </p:spPr>
        <p:txBody>
          <a:bodyPr/>
          <a:lstStyle/>
          <a:p>
            <a:pPr eaLnBrk="1" hangingPunct="1"/>
            <a:r>
              <a:rPr lang="en-US" sz="3600" b="1" smtClean="0">
                <a:solidFill>
                  <a:srgbClr val="C00000"/>
                </a:solidFill>
                <a:latin typeface="Times New Roman" pitchFamily="18" charset="0"/>
                <a:cs typeface="Times New Roman" pitchFamily="18" charset="0"/>
              </a:rPr>
              <a:t>Future Strategy and Road Map </a:t>
            </a:r>
            <a:br>
              <a:rPr lang="en-US" sz="3600" b="1" smtClean="0">
                <a:solidFill>
                  <a:srgbClr val="C00000"/>
                </a:solidFill>
                <a:latin typeface="Times New Roman" pitchFamily="18" charset="0"/>
                <a:cs typeface="Times New Roman" pitchFamily="18" charset="0"/>
              </a:rPr>
            </a:br>
            <a:r>
              <a:rPr lang="en-US" sz="3600" b="1" smtClean="0">
                <a:solidFill>
                  <a:srgbClr val="C00000"/>
                </a:solidFill>
                <a:latin typeface="Times New Roman" pitchFamily="18" charset="0"/>
                <a:cs typeface="Times New Roman" pitchFamily="18" charset="0"/>
              </a:rPr>
              <a:t>for achieving higher production </a:t>
            </a:r>
          </a:p>
        </p:txBody>
      </p:sp>
      <p:sp>
        <p:nvSpPr>
          <p:cNvPr id="15363" name="Rectangle 3"/>
          <p:cNvSpPr>
            <a:spLocks noGrp="1" noChangeArrowheads="1"/>
          </p:cNvSpPr>
          <p:nvPr>
            <p:ph idx="1"/>
          </p:nvPr>
        </p:nvSpPr>
        <p:spPr>
          <a:xfrm>
            <a:off x="323850" y="1412875"/>
            <a:ext cx="8515350" cy="4967288"/>
          </a:xfrm>
        </p:spPr>
        <p:txBody>
          <a:bodyPr/>
          <a:lstStyle/>
          <a:p>
            <a:pPr marL="273050" indent="-273050" algn="just" eaLnBrk="1" hangingPunct="1">
              <a:spcBef>
                <a:spcPct val="0"/>
              </a:spcBef>
              <a:buFont typeface="Wingdings 2" pitchFamily="18" charset="2"/>
              <a:buChar char=""/>
            </a:pPr>
            <a:r>
              <a:rPr lang="en-US" sz="2300" u="sng" smtClean="0">
                <a:solidFill>
                  <a:srgbClr val="FF0000"/>
                </a:solidFill>
                <a:latin typeface="Times New Roman" pitchFamily="18" charset="0"/>
                <a:cs typeface="Times New Roman" pitchFamily="18" charset="0"/>
              </a:rPr>
              <a:t>Growth rate of 4 %</a:t>
            </a:r>
            <a:r>
              <a:rPr lang="en-US" sz="2300" smtClean="0">
                <a:solidFill>
                  <a:srgbClr val="FF0000"/>
                </a:solidFill>
                <a:latin typeface="Times New Roman" pitchFamily="18" charset="0"/>
                <a:cs typeface="Times New Roman" pitchFamily="18" charset="0"/>
              </a:rPr>
              <a:t> </a:t>
            </a:r>
            <a:r>
              <a:rPr lang="en-US" sz="2300" smtClean="0">
                <a:solidFill>
                  <a:srgbClr val="008000"/>
                </a:solidFill>
                <a:latin typeface="Times New Roman" pitchFamily="18" charset="0"/>
                <a:cs typeface="Times New Roman" pitchFamily="18" charset="0"/>
              </a:rPr>
              <a:t>targeted.</a:t>
            </a:r>
          </a:p>
          <a:p>
            <a:pPr marL="273050" indent="-273050" algn="just" eaLnBrk="1" hangingPunct="1">
              <a:spcBef>
                <a:spcPct val="0"/>
              </a:spcBef>
              <a:buFont typeface="Wingdings 2" pitchFamily="18" charset="2"/>
              <a:buChar char=""/>
            </a:pPr>
            <a:r>
              <a:rPr lang="en-US" sz="2300" u="sng" smtClean="0">
                <a:solidFill>
                  <a:srgbClr val="FF0000"/>
                </a:solidFill>
                <a:latin typeface="Times New Roman" pitchFamily="18" charset="0"/>
                <a:cs typeface="Times New Roman" pitchFamily="18" charset="0"/>
              </a:rPr>
              <a:t>Reclamation</a:t>
            </a:r>
            <a:r>
              <a:rPr lang="en-US" sz="2300" smtClean="0">
                <a:solidFill>
                  <a:srgbClr val="008000"/>
                </a:solidFill>
                <a:latin typeface="Times New Roman" pitchFamily="18" charset="0"/>
                <a:cs typeface="Times New Roman" pitchFamily="18" charset="0"/>
              </a:rPr>
              <a:t> of Water Logged &amp; Saline Area.</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Timely Sowing of Crops.</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Promotion of water saving technologies (UGPL/ Sprinkler/Drip).</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Promotion of High-yielding &amp; Yellow Rust-resistant wheat varieties.</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Plan to bring more area under hybrid rice and short duration varieties.</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Plan to cover more area under summer moong cultivation. </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Promotion of organic farming/micro nutrients /organic fertilizer / bio fertilizers.</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Promotion of inter-cropping and relay farming.   </a:t>
            </a:r>
          </a:p>
          <a:p>
            <a:pPr marL="273050" indent="-273050" algn="just" eaLnBrk="1" hangingPunct="1">
              <a:spcBef>
                <a:spcPct val="0"/>
              </a:spcBef>
              <a:buFont typeface="Wingdings 2" pitchFamily="18" charset="2"/>
              <a:buChar char=""/>
            </a:pPr>
            <a:r>
              <a:rPr lang="en-US" sz="2300" u="sng" smtClean="0">
                <a:solidFill>
                  <a:srgbClr val="FF0000"/>
                </a:solidFill>
                <a:latin typeface="Times New Roman" pitchFamily="18" charset="0"/>
                <a:cs typeface="Times New Roman" pitchFamily="18" charset="0"/>
              </a:rPr>
              <a:t>Promotion of DSR</a:t>
            </a:r>
            <a:r>
              <a:rPr lang="en-US" sz="2300" smtClean="0">
                <a:solidFill>
                  <a:srgbClr val="FF0000"/>
                </a:solidFill>
              </a:rPr>
              <a:t> </a:t>
            </a:r>
            <a:r>
              <a:rPr lang="en-US" sz="2300" smtClean="0">
                <a:solidFill>
                  <a:srgbClr val="008000"/>
                </a:solidFill>
                <a:latin typeface="Times New Roman" pitchFamily="18" charset="0"/>
                <a:cs typeface="Times New Roman" pitchFamily="18" charset="0"/>
              </a:rPr>
              <a:t>in Rice.</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Promotion of alternate crops of paddy such as maize and cotton.</a:t>
            </a:r>
          </a:p>
          <a:p>
            <a:pPr marL="273050" indent="-273050" algn="just" eaLnBrk="1" hangingPunct="1">
              <a:spcBef>
                <a:spcPct val="0"/>
              </a:spcBef>
              <a:buFont typeface="Wingdings 2" pitchFamily="18" charset="2"/>
              <a:buChar char=""/>
            </a:pPr>
            <a:r>
              <a:rPr lang="en-US" sz="2300" smtClean="0">
                <a:solidFill>
                  <a:srgbClr val="008000"/>
                </a:solidFill>
                <a:latin typeface="Times New Roman" pitchFamily="18" charset="0"/>
                <a:cs typeface="Times New Roman" pitchFamily="18" charset="0"/>
              </a:rPr>
              <a:t>Soil Health Management through green manuring and monitoring of crop residue burning.</a:t>
            </a:r>
          </a:p>
        </p:txBody>
      </p:sp>
      <p:sp>
        <p:nvSpPr>
          <p:cNvPr id="5" name="Slide Number Placeholder 4"/>
          <p:cNvSpPr>
            <a:spLocks noGrp="1"/>
          </p:cNvSpPr>
          <p:nvPr>
            <p:ph type="sldNum" sz="quarter" idx="12"/>
          </p:nvPr>
        </p:nvSpPr>
        <p:spPr/>
        <p:txBody>
          <a:bodyPr/>
          <a:lstStyle/>
          <a:p>
            <a:pPr>
              <a:defRPr/>
            </a:pPr>
            <a:fld id="{04F51E71-2B76-4F62-B90D-E56F210743AF}" type="slidenum">
              <a:rPr lang="en-IN" smtClean="0"/>
              <a:pPr>
                <a:defRPr/>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429500" y="6356350"/>
            <a:ext cx="1257300" cy="365125"/>
          </a:xfrm>
        </p:spPr>
        <p:txBody>
          <a:bodyPr/>
          <a:lstStyle/>
          <a:p>
            <a:pPr>
              <a:defRPr/>
            </a:pPr>
            <a:fld id="{B8602A44-A170-4A92-9137-8B6A2687E9DF}" type="slidenum">
              <a:rPr lang="en-IN" smtClean="0"/>
              <a:pPr>
                <a:defRPr/>
              </a:pPr>
              <a:t>14</a:t>
            </a:fld>
            <a:endParaRPr lang="en-IN" dirty="0"/>
          </a:p>
        </p:txBody>
      </p:sp>
      <p:sp>
        <p:nvSpPr>
          <p:cNvPr id="5" name="Title 1"/>
          <p:cNvSpPr txBox="1">
            <a:spLocks/>
          </p:cNvSpPr>
          <p:nvPr/>
        </p:nvSpPr>
        <p:spPr bwMode="auto">
          <a:xfrm>
            <a:off x="0" y="0"/>
            <a:ext cx="9144000" cy="914400"/>
          </a:xfrm>
          <a:prstGeom prst="rect">
            <a:avLst/>
          </a:prstGeom>
          <a:noFill/>
          <a:ln w="9525">
            <a:noFill/>
            <a:miter lim="800000"/>
            <a:headEnd/>
            <a:tailEnd/>
          </a:ln>
        </p:spPr>
        <p:txBody>
          <a:bodyPr anchor="ctr"/>
          <a:lstStyle/>
          <a:p>
            <a:pPr algn="ctr" fontAlgn="auto">
              <a:spcAft>
                <a:spcPts val="0"/>
              </a:spcAft>
              <a:defRPr/>
            </a:pPr>
            <a:r>
              <a:rPr lang="en-US" sz="3600" b="1">
                <a:solidFill>
                  <a:srgbClr val="C00000"/>
                </a:solidFill>
                <a:latin typeface="+mj-lt"/>
                <a:ea typeface="+mj-ea"/>
                <a:cs typeface="+mj-cs"/>
              </a:rPr>
              <a:t>Initiatives to improve Rice Production </a:t>
            </a:r>
            <a:br>
              <a:rPr lang="en-US" sz="3600" b="1">
                <a:solidFill>
                  <a:srgbClr val="C00000"/>
                </a:solidFill>
                <a:latin typeface="+mj-lt"/>
                <a:ea typeface="+mj-ea"/>
                <a:cs typeface="+mj-cs"/>
              </a:rPr>
            </a:br>
            <a:r>
              <a:rPr lang="en-US" sz="3600" b="1">
                <a:solidFill>
                  <a:srgbClr val="C00000"/>
                </a:solidFill>
                <a:latin typeface="+mj-lt"/>
                <a:ea typeface="+mj-ea"/>
                <a:cs typeface="+mj-cs"/>
              </a:rPr>
              <a:t>Direct Seeding of Rice (DSR)</a:t>
            </a:r>
            <a:endParaRPr lang="en-IN" sz="3600" b="1" dirty="0">
              <a:solidFill>
                <a:srgbClr val="C00000"/>
              </a:solidFill>
              <a:latin typeface="+mj-lt"/>
              <a:ea typeface="+mj-ea"/>
              <a:cs typeface="+mj-cs"/>
            </a:endParaRPr>
          </a:p>
        </p:txBody>
      </p:sp>
      <p:sp>
        <p:nvSpPr>
          <p:cNvPr id="6" name="Subtitle 2"/>
          <p:cNvSpPr txBox="1">
            <a:spLocks/>
          </p:cNvSpPr>
          <p:nvPr/>
        </p:nvSpPr>
        <p:spPr bwMode="auto">
          <a:xfrm>
            <a:off x="0" y="4648200"/>
            <a:ext cx="7072313" cy="2209800"/>
          </a:xfrm>
          <a:prstGeom prst="rect">
            <a:avLst/>
          </a:prstGeom>
          <a:noFill/>
          <a:ln w="9525">
            <a:noFill/>
            <a:miter lim="800000"/>
            <a:headEnd/>
            <a:tailEnd/>
          </a:ln>
        </p:spPr>
        <p:txBody>
          <a:bodyPr/>
          <a:lstStyle/>
          <a:p>
            <a:pPr marL="342900" indent="-342900">
              <a:buFont typeface="Arial" pitchFamily="34" charset="0"/>
              <a:buChar char="•"/>
              <a:defRPr/>
            </a:pPr>
            <a:r>
              <a:rPr lang="en-US" sz="2000" dirty="0">
                <a:solidFill>
                  <a:srgbClr val="7030A0"/>
                </a:solidFill>
                <a:latin typeface="+mn-lt"/>
                <a:cs typeface="+mn-cs"/>
              </a:rPr>
              <a:t> Saving of 20 – 25 % irrigation water</a:t>
            </a:r>
          </a:p>
          <a:p>
            <a:pPr marL="342900" indent="-342900">
              <a:buFont typeface="Arial" pitchFamily="34" charset="0"/>
              <a:buChar char="•"/>
              <a:defRPr/>
            </a:pPr>
            <a:r>
              <a:rPr lang="en-US" sz="2000" dirty="0">
                <a:solidFill>
                  <a:srgbClr val="7030A0"/>
                </a:solidFill>
                <a:latin typeface="+mn-lt"/>
                <a:cs typeface="+mn-cs"/>
              </a:rPr>
              <a:t> Saving of </a:t>
            </a:r>
            <a:r>
              <a:rPr lang="en-US" sz="2000" dirty="0" err="1">
                <a:solidFill>
                  <a:srgbClr val="7030A0"/>
                </a:solidFill>
                <a:latin typeface="+mn-lt"/>
                <a:cs typeface="+mn-cs"/>
              </a:rPr>
              <a:t>labour</a:t>
            </a:r>
            <a:r>
              <a:rPr lang="en-US" sz="2000" dirty="0">
                <a:solidFill>
                  <a:srgbClr val="7030A0"/>
                </a:solidFill>
                <a:latin typeface="+mn-lt"/>
                <a:cs typeface="+mn-cs"/>
              </a:rPr>
              <a:t> &amp; energy</a:t>
            </a:r>
          </a:p>
          <a:p>
            <a:pPr marL="342900" indent="-342900">
              <a:buFont typeface="Arial" pitchFamily="34" charset="0"/>
              <a:buChar char="•"/>
              <a:defRPr/>
            </a:pPr>
            <a:r>
              <a:rPr lang="en-US" sz="2000" dirty="0">
                <a:solidFill>
                  <a:srgbClr val="7030A0"/>
                </a:solidFill>
                <a:latin typeface="+mn-lt"/>
                <a:cs typeface="+mn-cs"/>
              </a:rPr>
              <a:t> Advancement in crop sowing</a:t>
            </a:r>
          </a:p>
          <a:p>
            <a:pPr marL="342900" indent="-342900">
              <a:buFont typeface="Arial" pitchFamily="34" charset="0"/>
              <a:buChar char="•"/>
              <a:defRPr/>
            </a:pPr>
            <a:endParaRPr lang="en-US" sz="2000" dirty="0">
              <a:solidFill>
                <a:srgbClr val="7030A0"/>
              </a:solidFill>
              <a:latin typeface="+mn-lt"/>
              <a:cs typeface="+mn-cs"/>
            </a:endParaRPr>
          </a:p>
        </p:txBody>
      </p:sp>
      <p:pic>
        <p:nvPicPr>
          <p:cNvPr id="16389" name="Picture 5" descr="DSC02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9750" y="228600"/>
            <a:ext cx="7848600" cy="64611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600" b="1" dirty="0">
                <a:solidFill>
                  <a:srgbClr val="C00000"/>
                </a:solidFill>
                <a:latin typeface="Times New Roman" pitchFamily="18" charset="0"/>
                <a:ea typeface="+mj-ea"/>
                <a:cs typeface="Times New Roman" pitchFamily="18" charset="0"/>
              </a:rPr>
              <a:t>Agro-techniques for DSR</a:t>
            </a:r>
          </a:p>
        </p:txBody>
      </p:sp>
      <p:pic>
        <p:nvPicPr>
          <p:cNvPr id="17411" name="Picture 5" descr="DSR at 25 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8358188" y="6356350"/>
            <a:ext cx="428625" cy="365125"/>
          </a:xfrm>
          <a:solidFill>
            <a:schemeClr val="bg1"/>
          </a:solidFill>
        </p:spPr>
        <p:txBody>
          <a:bodyPr/>
          <a:lstStyle/>
          <a:p>
            <a:pPr>
              <a:defRPr/>
            </a:pPr>
            <a:fld id="{302E9F5F-AB3F-4183-9662-5997657397B5}" type="slidenum">
              <a:rPr lang="en-IN" smtClean="0"/>
              <a:pPr>
                <a:defRPr/>
              </a:pPr>
              <a:t>15</a:t>
            </a:fld>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descr="laser leve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88" y="1789113"/>
            <a:ext cx="3757612"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Straw reaper Cut"/>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r="8716" b="25397"/>
          <a:stretch>
            <a:fillRect/>
          </a:stretch>
        </p:blipFill>
        <p:spPr bwMode="auto">
          <a:xfrm>
            <a:off x="439738" y="4251325"/>
            <a:ext cx="3784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1" descr="Rotavator cut"/>
          <p:cNvPicPr>
            <a:picLocks noChangeAspect="1" noChangeArrowheads="1"/>
          </p:cNvPicPr>
          <p:nvPr/>
        </p:nvPicPr>
        <p:blipFill>
          <a:blip r:embed="rId5">
            <a:lum bright="12000" contrast="30000"/>
            <a:extLst>
              <a:ext uri="{28A0092B-C50C-407E-A947-70E740481C1C}">
                <a14:useLocalDpi xmlns:a14="http://schemas.microsoft.com/office/drawing/2010/main" val="0"/>
              </a:ext>
            </a:extLst>
          </a:blip>
          <a:srcRect b="14436"/>
          <a:stretch>
            <a:fillRect/>
          </a:stretch>
        </p:blipFill>
        <p:spPr bwMode="auto">
          <a:xfrm>
            <a:off x="4765675" y="4532313"/>
            <a:ext cx="38496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539750" y="357188"/>
            <a:ext cx="7848600" cy="70802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4000" b="1" dirty="0">
                <a:solidFill>
                  <a:srgbClr val="C00000"/>
                </a:solidFill>
                <a:latin typeface="Times New Roman" pitchFamily="18" charset="0"/>
                <a:ea typeface="+mj-ea"/>
                <a:cs typeface="Times New Roman" pitchFamily="18" charset="0"/>
              </a:rPr>
              <a:t>Farm Mechanization </a:t>
            </a:r>
          </a:p>
        </p:txBody>
      </p:sp>
      <p:sp>
        <p:nvSpPr>
          <p:cNvPr id="18438" name="TextBox 8"/>
          <p:cNvSpPr txBox="1">
            <a:spLocks noChangeArrowheads="1"/>
          </p:cNvSpPr>
          <p:nvPr/>
        </p:nvSpPr>
        <p:spPr bwMode="auto">
          <a:xfrm>
            <a:off x="3962400" y="12954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Lazer Leveller </a:t>
            </a:r>
          </a:p>
        </p:txBody>
      </p:sp>
      <p:sp>
        <p:nvSpPr>
          <p:cNvPr id="18439" name="TextBox 9"/>
          <p:cNvSpPr txBox="1">
            <a:spLocks noChangeArrowheads="1"/>
          </p:cNvSpPr>
          <p:nvPr/>
        </p:nvSpPr>
        <p:spPr bwMode="auto">
          <a:xfrm>
            <a:off x="1143000" y="3810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Straw Reaper </a:t>
            </a:r>
          </a:p>
        </p:txBody>
      </p:sp>
      <p:sp>
        <p:nvSpPr>
          <p:cNvPr id="18440" name="TextBox 11"/>
          <p:cNvSpPr txBox="1">
            <a:spLocks noChangeArrowheads="1"/>
          </p:cNvSpPr>
          <p:nvPr/>
        </p:nvSpPr>
        <p:spPr bwMode="auto">
          <a:xfrm>
            <a:off x="6019800" y="38973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Rotavator</a:t>
            </a:r>
          </a:p>
        </p:txBody>
      </p:sp>
      <p:sp>
        <p:nvSpPr>
          <p:cNvPr id="10" name="Slide Number Placeholder 9"/>
          <p:cNvSpPr>
            <a:spLocks noGrp="1"/>
          </p:cNvSpPr>
          <p:nvPr>
            <p:ph type="sldNum" sz="quarter" idx="12"/>
          </p:nvPr>
        </p:nvSpPr>
        <p:spPr/>
        <p:txBody>
          <a:bodyPr/>
          <a:lstStyle/>
          <a:p>
            <a:pPr>
              <a:defRPr/>
            </a:pPr>
            <a:fld id="{16D9AF51-4C2B-480C-9152-52A9D7342048}" type="slidenum">
              <a:rPr lang="en-IN" smtClean="0"/>
              <a:pPr>
                <a:defRPr/>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l="4906" t="21944" r="5331" b="6795"/>
          <a:stretch>
            <a:fillRect/>
          </a:stretch>
        </p:blipFill>
        <p:spPr bwMode="auto">
          <a:xfrm>
            <a:off x="827088" y="1628775"/>
            <a:ext cx="32004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p:cNvPicPr>
            <a:picLocks noChangeAspect="1" noChangeArrowheads="1"/>
          </p:cNvPicPr>
          <p:nvPr/>
        </p:nvPicPr>
        <p:blipFill>
          <a:blip r:embed="rId4">
            <a:extLst>
              <a:ext uri="{28A0092B-C50C-407E-A947-70E740481C1C}">
                <a14:useLocalDpi xmlns:a14="http://schemas.microsoft.com/office/drawing/2010/main" val="0"/>
              </a:ext>
            </a:extLst>
          </a:blip>
          <a:srcRect l="19508" t="21796" r="14780" b="5128"/>
          <a:stretch>
            <a:fillRect/>
          </a:stretch>
        </p:blipFill>
        <p:spPr bwMode="auto">
          <a:xfrm>
            <a:off x="4716463" y="1700213"/>
            <a:ext cx="32004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981200" y="635000"/>
            <a:ext cx="4572000" cy="70802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4000" b="1" dirty="0">
                <a:solidFill>
                  <a:srgbClr val="C00000"/>
                </a:solidFill>
                <a:latin typeface="Times New Roman" pitchFamily="18" charset="0"/>
                <a:ea typeface="+mj-ea"/>
                <a:cs typeface="Times New Roman" pitchFamily="18" charset="0"/>
              </a:rPr>
              <a:t>UGPL</a:t>
            </a:r>
            <a:endParaRPr lang="en-US" sz="3200" b="1" dirty="0">
              <a:solidFill>
                <a:srgbClr val="C00000"/>
              </a:solidFill>
              <a:latin typeface="Times New Roman" pitchFamily="18" charset="0"/>
              <a:ea typeface="+mj-ea"/>
              <a:cs typeface="Times New Roman" pitchFamily="18" charset="0"/>
            </a:endParaRPr>
          </a:p>
        </p:txBody>
      </p:sp>
      <p:sp>
        <p:nvSpPr>
          <p:cNvPr id="6" name="Slide Number Placeholder 5"/>
          <p:cNvSpPr>
            <a:spLocks noGrp="1"/>
          </p:cNvSpPr>
          <p:nvPr>
            <p:ph type="sldNum" sz="quarter" idx="12"/>
          </p:nvPr>
        </p:nvSpPr>
        <p:spPr/>
        <p:txBody>
          <a:bodyPr/>
          <a:lstStyle/>
          <a:p>
            <a:pPr>
              <a:defRPr/>
            </a:pPr>
            <a:fld id="{95E6EDF6-1C59-48F5-95BA-73DDE08E51DA}" type="slidenum">
              <a:rPr lang="en-IN" smtClean="0"/>
              <a:pPr>
                <a:defRPr/>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609600" y="990600"/>
            <a:ext cx="77231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600" b="1">
                <a:solidFill>
                  <a:srgbClr val="C00000"/>
                </a:solidFill>
                <a:latin typeface="Times New Roman" pitchFamily="18" charset="0"/>
                <a:cs typeface="Times New Roman" pitchFamily="18" charset="0"/>
              </a:rPr>
              <a:t>Thank You</a:t>
            </a:r>
            <a:endParaRPr lang="en-US" sz="4400" b="1" u="sng">
              <a:solidFill>
                <a:srgbClr val="C00000"/>
              </a:solidFill>
              <a:latin typeface="Times New Roman" pitchFamily="18" charset="0"/>
              <a:cs typeface="Times New Roman" pitchFamily="18" charset="0"/>
            </a:endParaRPr>
          </a:p>
        </p:txBody>
      </p:sp>
      <p:sp>
        <p:nvSpPr>
          <p:cNvPr id="5" name="Slide Number Placeholder 3"/>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endParaRPr lang="en-US" sz="1200" dirty="0">
              <a:solidFill>
                <a:schemeClr val="tx2">
                  <a:shade val="90000"/>
                </a:schemeClr>
              </a:solidFill>
              <a:latin typeface="+mn-lt"/>
              <a:cs typeface="+mn-cs"/>
            </a:endParaRPr>
          </a:p>
        </p:txBody>
      </p:sp>
      <p:pic>
        <p:nvPicPr>
          <p:cNvPr id="20484" name="Picture 3" descr="C:\Users\dell\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2133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8"/>
          <p:cNvSpPr>
            <a:spLocks noChangeArrowheads="1"/>
          </p:cNvSpPr>
          <p:nvPr/>
        </p:nvSpPr>
        <p:spPr bwMode="auto">
          <a:xfrm>
            <a:off x="1447800" y="4724400"/>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b="1" i="1">
                <a:solidFill>
                  <a:srgbClr val="0000FF"/>
                </a:solidFill>
                <a:latin typeface="Times New Roman" pitchFamily="18" charset="0"/>
                <a:cs typeface="Times New Roman" pitchFamily="18" charset="0"/>
              </a:rPr>
              <a:t>website: </a:t>
            </a:r>
            <a:r>
              <a:rPr lang="en-US" sz="2400" b="1" i="1">
                <a:latin typeface="Times New Roman" pitchFamily="18" charset="0"/>
                <a:cs typeface="Times New Roman" pitchFamily="18" charset="0"/>
              </a:rPr>
              <a:t>agriharyana.nic.in</a:t>
            </a:r>
          </a:p>
          <a:p>
            <a:pPr algn="r"/>
            <a:r>
              <a:rPr lang="en-US" sz="2400" b="1" i="1">
                <a:solidFill>
                  <a:srgbClr val="0000FF"/>
                </a:solidFill>
                <a:latin typeface="Times New Roman" pitchFamily="18" charset="0"/>
                <a:cs typeface="Times New Roman" pitchFamily="18" charset="0"/>
              </a:rPr>
              <a:t>e-mail :</a:t>
            </a:r>
            <a:r>
              <a:rPr lang="en-US" sz="2400" b="1" i="1">
                <a:latin typeface="Times New Roman" pitchFamily="18" charset="0"/>
                <a:cs typeface="Times New Roman" pitchFamily="18" charset="0"/>
              </a:rPr>
              <a:t> </a:t>
            </a:r>
            <a:r>
              <a:rPr lang="en-US" sz="2400" b="1" i="1" u="sng">
                <a:latin typeface="Times New Roman" pitchFamily="18" charset="0"/>
                <a:cs typeface="Times New Roman" pitchFamily="18" charset="0"/>
                <a:hlinkClick r:id="rId4"/>
              </a:rPr>
              <a:t>agriharyana2009@gmail.com</a:t>
            </a:r>
            <a:endParaRPr lang="en-US" sz="2400" b="1" i="1" u="sng">
              <a:latin typeface="Times New Roman" pitchFamily="18" charset="0"/>
              <a:cs typeface="Times New Roman" pitchFamily="18" charset="0"/>
            </a:endParaRPr>
          </a:p>
          <a:p>
            <a:pPr algn="r"/>
            <a:r>
              <a:rPr lang="en-US" sz="2400" b="1" i="1" u="sng">
                <a:latin typeface="Times New Roman" pitchFamily="18" charset="0"/>
                <a:cs typeface="Times New Roman" pitchFamily="18" charset="0"/>
              </a:rPr>
              <a:t>agriculture@hry.nic.in</a:t>
            </a:r>
          </a:p>
        </p:txBody>
      </p:sp>
      <p:pic>
        <p:nvPicPr>
          <p:cNvPr id="2048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172200"/>
            <a:ext cx="8305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85800"/>
            <a:ext cx="8305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 descr="C:\Users\dell\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62200"/>
            <a:ext cx="2362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7552F6B3-384C-4524-8D73-39647096FC94}" type="slidenum">
              <a:rPr lang="en-IN" smtClean="0"/>
              <a:pPr>
                <a:defRPr/>
              </a:pPr>
              <a:t>18</a:t>
            </a:fld>
            <a:endParaRPr lang="en-IN"/>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2"/>
          <p:cNvSpPr>
            <a:spLocks noGrp="1" noChangeArrowheads="1"/>
          </p:cNvSpPr>
          <p:nvPr>
            <p:ph type="title" idx="4294967295"/>
          </p:nvPr>
        </p:nvSpPr>
        <p:spPr>
          <a:xfrm>
            <a:off x="0" y="0"/>
            <a:ext cx="8915400" cy="838200"/>
          </a:xfrm>
        </p:spPr>
        <p:txBody>
          <a:bodyPr/>
          <a:lstStyle/>
          <a:p>
            <a:pPr eaLnBrk="1" hangingPunct="1"/>
            <a:r>
              <a:rPr lang="en-US" sz="3800" b="1" smtClean="0">
                <a:solidFill>
                  <a:srgbClr val="C00000"/>
                </a:solidFill>
              </a:rPr>
              <a:t>HARYANA  AT A GLANCE</a:t>
            </a:r>
          </a:p>
        </p:txBody>
      </p:sp>
      <p:sp>
        <p:nvSpPr>
          <p:cNvPr id="4099" name="Rectangle 2"/>
          <p:cNvSpPr>
            <a:spLocks noGrp="1" noChangeArrowheads="1"/>
          </p:cNvSpPr>
          <p:nvPr>
            <p:ph idx="4294967295"/>
          </p:nvPr>
        </p:nvSpPr>
        <p:spPr>
          <a:xfrm>
            <a:off x="381000" y="692150"/>
            <a:ext cx="8382000" cy="5861050"/>
          </a:xfrm>
        </p:spPr>
        <p:txBody>
          <a:bodyPr/>
          <a:lstStyle/>
          <a:p>
            <a:pPr marL="609600" indent="-609600" eaLnBrk="1" hangingPunct="1">
              <a:lnSpc>
                <a:spcPct val="80000"/>
              </a:lnSpc>
              <a:spcBef>
                <a:spcPct val="0"/>
              </a:spcBef>
              <a:buFont typeface="Arial" charset="0"/>
              <a:buNone/>
            </a:pPr>
            <a:endParaRPr lang="en-US" sz="2000" b="1" smtClean="0">
              <a:solidFill>
                <a:srgbClr val="3333FF"/>
              </a:solidFill>
              <a:latin typeface="Times New Roman" pitchFamily="18" charset="0"/>
              <a:cs typeface="Times New Roman" pitchFamily="18" charset="0"/>
            </a:endParaRPr>
          </a:p>
          <a:p>
            <a:pPr marL="609600" indent="-609600" eaLnBrk="1" hangingPunct="1">
              <a:lnSpc>
                <a:spcPct val="110000"/>
              </a:lnSpc>
              <a:spcBef>
                <a:spcPct val="0"/>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Geographical Area (GA)	44.21 lakh ha    </a:t>
            </a:r>
            <a:r>
              <a:rPr lang="en-US" sz="1800" b="1" smtClean="0">
                <a:solidFill>
                  <a:srgbClr val="FF3300"/>
                </a:solidFill>
                <a:latin typeface="Times New Roman" pitchFamily="18" charset="0"/>
                <a:cs typeface="Times New Roman" pitchFamily="18" charset="0"/>
              </a:rPr>
              <a:t>(1.4% of India)</a:t>
            </a:r>
          </a:p>
          <a:p>
            <a:pPr marL="609600" indent="-609600" eaLnBrk="1" hangingPunct="1">
              <a:lnSpc>
                <a:spcPct val="110000"/>
              </a:lnSpc>
              <a:spcBef>
                <a:spcPct val="0"/>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Cultivable Area (CA)		36.70 lakh ha  </a:t>
            </a:r>
            <a:r>
              <a:rPr lang="en-US" sz="1800" b="1" smtClean="0">
                <a:solidFill>
                  <a:srgbClr val="FF3300"/>
                </a:solidFill>
                <a:latin typeface="Times New Roman" pitchFamily="18" charset="0"/>
                <a:cs typeface="Times New Roman" pitchFamily="18" charset="0"/>
              </a:rPr>
              <a:t>(83 % of GA)</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Cultivated Area		36.16 lakh ha  </a:t>
            </a:r>
            <a:r>
              <a:rPr lang="en-US" sz="1800" b="1" smtClean="0">
                <a:solidFill>
                  <a:srgbClr val="FF3300"/>
                </a:solidFill>
                <a:latin typeface="Times New Roman" pitchFamily="18" charset="0"/>
                <a:cs typeface="Times New Roman" pitchFamily="18" charset="0"/>
              </a:rPr>
              <a:t>(98.52% of CA)</a:t>
            </a:r>
          </a:p>
          <a:p>
            <a:pPr marL="609600" indent="-609600" eaLnBrk="1" hangingPunct="1">
              <a:lnSpc>
                <a:spcPct val="80000"/>
              </a:lnSpc>
              <a:spcBef>
                <a:spcPts val="575"/>
              </a:spcBef>
              <a:buClr>
                <a:srgbClr val="FF3300"/>
              </a:buClr>
              <a:buFont typeface="Wingdings 2" pitchFamily="18" charset="2"/>
              <a:buNone/>
            </a:pPr>
            <a:r>
              <a:rPr lang="en-US" sz="1800" b="1" smtClean="0">
                <a:solidFill>
                  <a:srgbClr val="FF3300"/>
                </a:solidFill>
                <a:latin typeface="Times New Roman" pitchFamily="18" charset="0"/>
                <a:cs typeface="Times New Roman" pitchFamily="18" charset="0"/>
              </a:rPr>
              <a:t>_____________________________________________________</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Gross Cropped Area		64.71 lakh ha </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Cropping Intensity		185.04 %</a:t>
            </a:r>
          </a:p>
          <a:p>
            <a:pPr marL="609600" indent="-609600" eaLnBrk="1" hangingPunct="1">
              <a:lnSpc>
                <a:spcPct val="80000"/>
              </a:lnSpc>
              <a:spcBef>
                <a:spcPts val="575"/>
              </a:spcBef>
              <a:buClr>
                <a:srgbClr val="FF3300"/>
              </a:buClr>
              <a:buFont typeface="Wingdings 2" pitchFamily="18" charset="2"/>
              <a:buNone/>
            </a:pPr>
            <a:r>
              <a:rPr lang="en-US" sz="1800" b="1" smtClean="0">
                <a:solidFill>
                  <a:srgbClr val="3333FF"/>
                </a:solidFill>
                <a:latin typeface="Times New Roman" pitchFamily="18" charset="0"/>
                <a:cs typeface="Times New Roman" pitchFamily="18" charset="0"/>
              </a:rPr>
              <a:t>_____________________________________________________</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Irrigated Area                        	29.31 lakh ha (81 %)</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Canal Irrigation </a:t>
            </a:r>
            <a:r>
              <a:rPr lang="en-US" sz="1800" b="1" smtClean="0">
                <a:solidFill>
                  <a:srgbClr val="FF3300"/>
                </a:solidFill>
                <a:latin typeface="Times New Roman" pitchFamily="18" charset="0"/>
                <a:cs typeface="Times New Roman" pitchFamily="18" charset="0"/>
              </a:rPr>
              <a:t>		12.10 lakh ha (41.3%)</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Groundwater Irrigation </a:t>
            </a:r>
            <a:r>
              <a:rPr lang="en-US" sz="1800" b="1" smtClean="0">
                <a:solidFill>
                  <a:srgbClr val="FF3300"/>
                </a:solidFill>
                <a:latin typeface="Times New Roman" pitchFamily="18" charset="0"/>
                <a:cs typeface="Times New Roman" pitchFamily="18" charset="0"/>
              </a:rPr>
              <a:t>	17.21 lakh ha (58.7%)</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Under-ground Water 	    	</a:t>
            </a:r>
            <a:r>
              <a:rPr lang="en-US" sz="1800" b="1" smtClean="0">
                <a:solidFill>
                  <a:srgbClr val="FF3300"/>
                </a:solidFill>
                <a:latin typeface="Times New Roman" pitchFamily="18" charset="0"/>
                <a:cs typeface="Times New Roman" pitchFamily="18" charset="0"/>
              </a:rPr>
              <a:t>54 % brackish	</a:t>
            </a:r>
          </a:p>
          <a:p>
            <a:pPr marL="609600" indent="-609600" eaLnBrk="1" hangingPunct="1">
              <a:lnSpc>
                <a:spcPct val="80000"/>
              </a:lnSpc>
              <a:spcBef>
                <a:spcPts val="575"/>
              </a:spcBef>
              <a:buClr>
                <a:srgbClr val="FF3300"/>
              </a:buClr>
              <a:buFont typeface="Wingdings 2" pitchFamily="18" charset="2"/>
              <a:buNone/>
            </a:pPr>
            <a:r>
              <a:rPr lang="en-US" sz="1800" b="1" smtClean="0">
                <a:solidFill>
                  <a:srgbClr val="FF3300"/>
                </a:solidFill>
                <a:latin typeface="Times New Roman" pitchFamily="18" charset="0"/>
                <a:cs typeface="Times New Roman" pitchFamily="18" charset="0"/>
              </a:rPr>
              <a:t>_____________________________________________________</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Farming Families		16.17 lakh (2010-11 Census)</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Marginal Farmers		</a:t>
            </a:r>
            <a:r>
              <a:rPr lang="en-US" sz="1800" b="1" smtClean="0">
                <a:solidFill>
                  <a:srgbClr val="FF3300"/>
                </a:solidFill>
                <a:latin typeface="Times New Roman" pitchFamily="18" charset="0"/>
                <a:cs typeface="Times New Roman" pitchFamily="18" charset="0"/>
              </a:rPr>
              <a:t>7.78 lakh (48.1%) </a:t>
            </a:r>
            <a:endParaRPr lang="en-US" sz="1800" b="1" smtClean="0">
              <a:solidFill>
                <a:srgbClr val="3333FF"/>
              </a:solidFill>
              <a:latin typeface="Times New Roman" pitchFamily="18" charset="0"/>
              <a:cs typeface="Times New Roman" pitchFamily="18" charset="0"/>
            </a:endParaRP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Small Farmers  		</a:t>
            </a:r>
            <a:r>
              <a:rPr lang="en-US" sz="1800" b="1" smtClean="0">
                <a:solidFill>
                  <a:srgbClr val="FF3300"/>
                </a:solidFill>
                <a:latin typeface="Times New Roman" pitchFamily="18" charset="0"/>
                <a:cs typeface="Times New Roman" pitchFamily="18" charset="0"/>
              </a:rPr>
              <a:t>3.15 lakh</a:t>
            </a:r>
            <a:r>
              <a:rPr lang="en-US" sz="1800" b="1" smtClean="0">
                <a:solidFill>
                  <a:srgbClr val="3333FF"/>
                </a:solidFill>
                <a:latin typeface="Times New Roman" pitchFamily="18" charset="0"/>
                <a:cs typeface="Times New Roman" pitchFamily="18" charset="0"/>
              </a:rPr>
              <a:t> </a:t>
            </a:r>
            <a:r>
              <a:rPr lang="en-US" sz="1800" b="1" smtClean="0">
                <a:solidFill>
                  <a:srgbClr val="FF3300"/>
                </a:solidFill>
                <a:latin typeface="Times New Roman" pitchFamily="18" charset="0"/>
                <a:cs typeface="Times New Roman" pitchFamily="18" charset="0"/>
              </a:rPr>
              <a:t>(19.5%)</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2A0BE3"/>
                </a:solidFill>
                <a:latin typeface="Times New Roman" pitchFamily="18" charset="0"/>
                <a:cs typeface="Times New Roman" pitchFamily="18" charset="0"/>
              </a:rPr>
              <a:t>Medium Farmers</a:t>
            </a:r>
            <a:r>
              <a:rPr lang="en-US" sz="1800" b="1" smtClean="0">
                <a:solidFill>
                  <a:srgbClr val="FF3300"/>
                </a:solidFill>
                <a:latin typeface="Times New Roman" pitchFamily="18" charset="0"/>
                <a:cs typeface="Times New Roman" pitchFamily="18" charset="0"/>
              </a:rPr>
              <a:t>		2.84 lakh (17.6%)</a:t>
            </a:r>
            <a:endParaRPr lang="en-US" sz="1800" b="1" smtClean="0">
              <a:solidFill>
                <a:srgbClr val="3333FF"/>
              </a:solidFill>
              <a:latin typeface="Times New Roman" pitchFamily="18" charset="0"/>
              <a:cs typeface="Times New Roman" pitchFamily="18" charset="0"/>
            </a:endParaRP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3333FF"/>
                </a:solidFill>
                <a:latin typeface="Times New Roman" pitchFamily="18" charset="0"/>
                <a:cs typeface="Times New Roman" pitchFamily="18" charset="0"/>
              </a:rPr>
              <a:t>Others 			</a:t>
            </a:r>
            <a:r>
              <a:rPr lang="en-US" sz="1800" b="1" smtClean="0">
                <a:solidFill>
                  <a:srgbClr val="FF0000"/>
                </a:solidFill>
                <a:latin typeface="Times New Roman" pitchFamily="18" charset="0"/>
                <a:cs typeface="Times New Roman" pitchFamily="18" charset="0"/>
              </a:rPr>
              <a:t>2.40 lakh </a:t>
            </a:r>
            <a:r>
              <a:rPr lang="en-US" sz="1800" b="1" smtClean="0">
                <a:solidFill>
                  <a:srgbClr val="FF3300"/>
                </a:solidFill>
                <a:latin typeface="Times New Roman" pitchFamily="18" charset="0"/>
                <a:cs typeface="Times New Roman" pitchFamily="18" charset="0"/>
              </a:rPr>
              <a:t>(14.8%)</a:t>
            </a:r>
          </a:p>
          <a:p>
            <a:pPr marL="609600" indent="-609600" eaLnBrk="1" hangingPunct="1">
              <a:lnSpc>
                <a:spcPct val="80000"/>
              </a:lnSpc>
              <a:spcBef>
                <a:spcPts val="575"/>
              </a:spcBef>
              <a:buClr>
                <a:srgbClr val="FF3300"/>
              </a:buClr>
              <a:buFont typeface="Courier New" pitchFamily="49" charset="0"/>
              <a:buChar char="o"/>
            </a:pPr>
            <a:r>
              <a:rPr lang="en-US" sz="1800" b="1" smtClean="0">
                <a:solidFill>
                  <a:srgbClr val="2A0BE3"/>
                </a:solidFill>
                <a:latin typeface="Times New Roman" pitchFamily="18" charset="0"/>
                <a:cs typeface="Times New Roman" pitchFamily="18" charset="0"/>
              </a:rPr>
              <a:t>Share of Agri. in SGDP 	</a:t>
            </a:r>
            <a:r>
              <a:rPr lang="en-US" sz="1800" b="1" smtClean="0">
                <a:solidFill>
                  <a:srgbClr val="E2200C"/>
                </a:solidFill>
                <a:latin typeface="Times New Roman" pitchFamily="18" charset="0"/>
                <a:cs typeface="Times New Roman" pitchFamily="18" charset="0"/>
              </a:rPr>
              <a:t>10.20 %</a:t>
            </a:r>
          </a:p>
          <a:p>
            <a:pPr marL="609600" indent="-609600" eaLnBrk="1" hangingPunct="1">
              <a:lnSpc>
                <a:spcPct val="80000"/>
              </a:lnSpc>
              <a:spcBef>
                <a:spcPts val="575"/>
              </a:spcBef>
              <a:buClr>
                <a:srgbClr val="FF3300"/>
              </a:buClr>
              <a:buFont typeface="Courier New" pitchFamily="49" charset="0"/>
              <a:buNone/>
            </a:pPr>
            <a:r>
              <a:rPr lang="en-US" sz="1800" b="1" smtClean="0">
                <a:solidFill>
                  <a:srgbClr val="2A0BE3"/>
                </a:solidFill>
                <a:latin typeface="Times New Roman" pitchFamily="18" charset="0"/>
                <a:cs typeface="Times New Roman" pitchFamily="18" charset="0"/>
              </a:rPr>
              <a:t>	</a:t>
            </a:r>
          </a:p>
          <a:p>
            <a:pPr marL="609600" indent="-609600" eaLnBrk="1" hangingPunct="1">
              <a:lnSpc>
                <a:spcPct val="80000"/>
              </a:lnSpc>
              <a:spcBef>
                <a:spcPts val="575"/>
              </a:spcBef>
              <a:buClr>
                <a:srgbClr val="FF3300"/>
              </a:buClr>
              <a:buFont typeface="Wingdings 2" pitchFamily="18" charset="2"/>
              <a:buNone/>
            </a:pPr>
            <a:r>
              <a:rPr lang="en-US" sz="1800" b="1" smtClean="0">
                <a:solidFill>
                  <a:srgbClr val="0000FF"/>
                </a:solidFill>
                <a:latin typeface="Times New Roman" pitchFamily="18" charset="0"/>
                <a:cs typeface="Times New Roman" pitchFamily="18" charset="0"/>
              </a:rPr>
              <a:t>___________________________________________________</a:t>
            </a:r>
          </a:p>
          <a:p>
            <a:pPr marL="609600" indent="-609600" eaLnBrk="1" hangingPunct="1">
              <a:lnSpc>
                <a:spcPct val="80000"/>
              </a:lnSpc>
              <a:spcBef>
                <a:spcPts val="575"/>
              </a:spcBef>
              <a:buClr>
                <a:srgbClr val="FF3300"/>
              </a:buClr>
              <a:buFont typeface="Wingdings 2" pitchFamily="18" charset="2"/>
              <a:buNone/>
            </a:pPr>
            <a:endParaRPr lang="en-US" sz="1800" b="1" smtClean="0">
              <a:solidFill>
                <a:srgbClr val="0000FF"/>
              </a:solidFill>
              <a:latin typeface="Times New Roman" pitchFamily="18" charset="0"/>
              <a:cs typeface="Times New Roman" pitchFamily="18" charset="0"/>
            </a:endParaRPr>
          </a:p>
          <a:p>
            <a:pPr marL="609600" indent="-609600" eaLnBrk="1" hangingPunct="1">
              <a:lnSpc>
                <a:spcPct val="80000"/>
              </a:lnSpc>
              <a:spcBef>
                <a:spcPts val="575"/>
              </a:spcBef>
              <a:buClr>
                <a:srgbClr val="FF3300"/>
              </a:buClr>
              <a:buFont typeface="Courier New" pitchFamily="49" charset="0"/>
              <a:buNone/>
            </a:pPr>
            <a:endParaRPr lang="en-US" sz="1600" b="1" i="1" smtClean="0">
              <a:solidFill>
                <a:srgbClr val="0000FF"/>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73B264A3-2C32-4B68-A365-17248F29A7A3}" type="slidenum">
              <a:rPr lang="en-IN" smtClean="0"/>
              <a:pPr>
                <a:defRPr/>
              </a:pPr>
              <a:t>2</a:t>
            </a:fld>
            <a:endParaRPr lang="en-IN"/>
          </a:p>
        </p:txBody>
      </p:sp>
    </p:spTree>
    <p:custDataLst>
      <p:tags r:id="rId1"/>
    </p:custData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88913"/>
            <a:ext cx="8534400" cy="1152525"/>
          </a:xfrm>
        </p:spPr>
        <p:txBody>
          <a:bodyPr/>
          <a:lstStyle/>
          <a:p>
            <a:pPr eaLnBrk="1" hangingPunct="1"/>
            <a:r>
              <a:rPr lang="en-US" sz="4000" b="1" smtClean="0">
                <a:solidFill>
                  <a:srgbClr val="C00000"/>
                </a:solidFill>
              </a:rPr>
              <a:t>Major Achievements</a:t>
            </a:r>
          </a:p>
        </p:txBody>
      </p:sp>
      <p:sp>
        <p:nvSpPr>
          <p:cNvPr id="7" name="TextBox 6"/>
          <p:cNvSpPr txBox="1"/>
          <p:nvPr/>
        </p:nvSpPr>
        <p:spPr>
          <a:xfrm>
            <a:off x="179388" y="1214438"/>
            <a:ext cx="8750300" cy="341630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p>
            <a:pPr algn="just">
              <a:lnSpc>
                <a:spcPct val="150000"/>
              </a:lnSpc>
              <a:buFont typeface="Arial" pitchFamily="34" charset="0"/>
              <a:buChar char="•"/>
              <a:defRPr/>
            </a:pPr>
            <a:r>
              <a:rPr lang="en-US" sz="2400" b="1" dirty="0" err="1">
                <a:solidFill>
                  <a:srgbClr val="008000"/>
                </a:solidFill>
                <a:latin typeface="Times New Roman" pitchFamily="18" charset="0"/>
                <a:cs typeface="Times New Roman" pitchFamily="18" charset="0"/>
              </a:rPr>
              <a:t>Krishi</a:t>
            </a:r>
            <a:r>
              <a:rPr lang="en-US" sz="2400" b="1" dirty="0">
                <a:solidFill>
                  <a:srgbClr val="008000"/>
                </a:solidFill>
                <a:latin typeface="Times New Roman" pitchFamily="18" charset="0"/>
                <a:cs typeface="Times New Roman" pitchFamily="18" charset="0"/>
              </a:rPr>
              <a:t> Karman Award   -  3 times (2010-11, 2011-12  &amp; 2014-15s)</a:t>
            </a:r>
          </a:p>
          <a:p>
            <a:pPr algn="just">
              <a:lnSpc>
                <a:spcPct val="150000"/>
              </a:lnSpc>
              <a:buFont typeface="Arial" pitchFamily="34" charset="0"/>
              <a:buChar char="•"/>
              <a:defRPr/>
            </a:pPr>
            <a:r>
              <a:rPr lang="en-US" sz="2400" b="1" dirty="0">
                <a:solidFill>
                  <a:srgbClr val="008000"/>
                </a:solidFill>
                <a:latin typeface="Times New Roman" pitchFamily="18" charset="0"/>
                <a:cs typeface="Times New Roman" pitchFamily="18" charset="0"/>
              </a:rPr>
              <a:t>Highest productivity of 5182 kg/ </a:t>
            </a:r>
            <a:r>
              <a:rPr lang="en-US" sz="2400" b="1" dirty="0" err="1">
                <a:solidFill>
                  <a:srgbClr val="008000"/>
                </a:solidFill>
                <a:latin typeface="Times New Roman" pitchFamily="18" charset="0"/>
                <a:cs typeface="Times New Roman" pitchFamily="18" charset="0"/>
              </a:rPr>
              <a:t>hect</a:t>
            </a:r>
            <a:r>
              <a:rPr lang="en-US" sz="2400" b="1" dirty="0">
                <a:solidFill>
                  <a:srgbClr val="008000"/>
                </a:solidFill>
                <a:latin typeface="Times New Roman" pitchFamily="18" charset="0"/>
                <a:cs typeface="Times New Roman" pitchFamily="18" charset="0"/>
              </a:rPr>
              <a:t> in Wheat (2011-12) </a:t>
            </a:r>
          </a:p>
          <a:p>
            <a:pPr algn="just">
              <a:lnSpc>
                <a:spcPct val="150000"/>
              </a:lnSpc>
              <a:buFont typeface="Arial" pitchFamily="34" charset="0"/>
              <a:buChar char="•"/>
              <a:defRPr/>
            </a:pPr>
            <a:r>
              <a:rPr lang="en-US" sz="2400" b="1" dirty="0">
                <a:solidFill>
                  <a:srgbClr val="008000"/>
                </a:solidFill>
                <a:latin typeface="Times New Roman" pitchFamily="18" charset="0"/>
                <a:cs typeface="Times New Roman" pitchFamily="18" charset="0"/>
              </a:rPr>
              <a:t>Commendation Award 2012-13.</a:t>
            </a:r>
          </a:p>
          <a:p>
            <a:pPr algn="just">
              <a:lnSpc>
                <a:spcPct val="150000"/>
              </a:lnSpc>
              <a:buFont typeface="Arial" pitchFamily="34" charset="0"/>
              <a:buChar char="•"/>
              <a:defRPr/>
            </a:pPr>
            <a:r>
              <a:rPr lang="en-US" sz="2400" b="1" dirty="0">
                <a:solidFill>
                  <a:srgbClr val="008000"/>
                </a:solidFill>
                <a:latin typeface="Times New Roman" pitchFamily="18" charset="0"/>
                <a:cs typeface="Times New Roman" pitchFamily="18" charset="0"/>
              </a:rPr>
              <a:t>56% area under Basmati group.</a:t>
            </a:r>
          </a:p>
          <a:p>
            <a:pPr algn="just">
              <a:lnSpc>
                <a:spcPct val="150000"/>
              </a:lnSpc>
              <a:buFont typeface="Arial" pitchFamily="34" charset="0"/>
              <a:buChar char="•"/>
              <a:defRPr/>
            </a:pPr>
            <a:r>
              <a:rPr lang="en-US" sz="2400" b="1" dirty="0">
                <a:solidFill>
                  <a:srgbClr val="008000"/>
                </a:solidFill>
                <a:latin typeface="Times New Roman" pitchFamily="18" charset="0"/>
                <a:cs typeface="Times New Roman" pitchFamily="18" charset="0"/>
              </a:rPr>
              <a:t>2</a:t>
            </a:r>
            <a:r>
              <a:rPr lang="en-US" sz="2400" b="1" baseline="30000" dirty="0">
                <a:solidFill>
                  <a:srgbClr val="008000"/>
                </a:solidFill>
                <a:latin typeface="Times New Roman" pitchFamily="18" charset="0"/>
                <a:cs typeface="Times New Roman" pitchFamily="18" charset="0"/>
              </a:rPr>
              <a:t>nd</a:t>
            </a:r>
            <a:r>
              <a:rPr lang="en-US" sz="2400" b="1" dirty="0">
                <a:solidFill>
                  <a:srgbClr val="008000"/>
                </a:solidFill>
                <a:latin typeface="Times New Roman" pitchFamily="18" charset="0"/>
                <a:cs typeface="Times New Roman" pitchFamily="18" charset="0"/>
              </a:rPr>
              <a:t> largest contributor of food grains (14.12%) to Central  pool.</a:t>
            </a:r>
          </a:p>
          <a:p>
            <a:pPr algn="just">
              <a:lnSpc>
                <a:spcPct val="150000"/>
              </a:lnSpc>
              <a:buFont typeface="Arial" pitchFamily="34" charset="0"/>
              <a:buChar char="•"/>
              <a:defRPr/>
            </a:pPr>
            <a:r>
              <a:rPr lang="en-US" sz="2400" b="1" dirty="0">
                <a:solidFill>
                  <a:srgbClr val="008000"/>
                </a:solidFill>
                <a:latin typeface="Times New Roman" pitchFamily="18" charset="0"/>
                <a:cs typeface="Times New Roman" pitchFamily="18" charset="0"/>
              </a:rPr>
              <a:t>163.33 </a:t>
            </a:r>
            <a:r>
              <a:rPr lang="en-US" sz="2400" b="1" dirty="0" err="1">
                <a:solidFill>
                  <a:srgbClr val="008000"/>
                </a:solidFill>
                <a:latin typeface="Times New Roman" pitchFamily="18" charset="0"/>
                <a:cs typeface="Times New Roman" pitchFamily="18" charset="0"/>
              </a:rPr>
              <a:t>Lakhs</a:t>
            </a:r>
            <a:r>
              <a:rPr lang="en-US" sz="2400" b="1" dirty="0">
                <a:solidFill>
                  <a:srgbClr val="008000"/>
                </a:solidFill>
                <a:latin typeface="Times New Roman" pitchFamily="18" charset="0"/>
                <a:cs typeface="Times New Roman" pitchFamily="18" charset="0"/>
              </a:rPr>
              <a:t> MT of food grains production during 2015-16.</a:t>
            </a:r>
          </a:p>
        </p:txBody>
      </p:sp>
      <p:sp>
        <p:nvSpPr>
          <p:cNvPr id="6" name="Slide Number Placeholder 5"/>
          <p:cNvSpPr>
            <a:spLocks noGrp="1"/>
          </p:cNvSpPr>
          <p:nvPr>
            <p:ph type="sldNum" sz="quarter" idx="12"/>
          </p:nvPr>
        </p:nvSpPr>
        <p:spPr/>
        <p:txBody>
          <a:bodyPr/>
          <a:lstStyle/>
          <a:p>
            <a:pPr>
              <a:defRPr/>
            </a:pPr>
            <a:fld id="{A786E8AA-1730-41F6-B6DB-CE14E44F3DF3}"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pPr eaLnBrk="1" hangingPunct="1"/>
            <a:r>
              <a:rPr lang="en-US" sz="3600" b="1" u="sng" smtClean="0">
                <a:solidFill>
                  <a:srgbClr val="C00000"/>
                </a:solidFill>
              </a:rPr>
              <a:t>FOOD-GRAINS  PRODUCTION 2015-16</a:t>
            </a:r>
            <a:r>
              <a:rPr lang="en-US" sz="4000" b="1" smtClean="0">
                <a:solidFill>
                  <a:srgbClr val="F79646"/>
                </a:solidFill>
              </a:rPr>
              <a:t/>
            </a:r>
            <a:br>
              <a:rPr lang="en-US" sz="4000" b="1" smtClean="0">
                <a:solidFill>
                  <a:srgbClr val="F79646"/>
                </a:solidFill>
              </a:rPr>
            </a:br>
            <a:endParaRPr lang="en-US" sz="4000" b="1" smtClean="0">
              <a:solidFill>
                <a:srgbClr val="F79646"/>
              </a:solidFill>
            </a:endParaRPr>
          </a:p>
        </p:txBody>
      </p:sp>
      <p:sp>
        <p:nvSpPr>
          <p:cNvPr id="6147" name="Rectangle 3"/>
          <p:cNvSpPr>
            <a:spLocks noGrp="1"/>
          </p:cNvSpPr>
          <p:nvPr>
            <p:ph type="body" idx="4294967295"/>
          </p:nvPr>
        </p:nvSpPr>
        <p:spPr>
          <a:xfrm>
            <a:off x="539750" y="549275"/>
            <a:ext cx="8229600" cy="4525963"/>
          </a:xfrm>
        </p:spPr>
        <p:txBody>
          <a:bodyPr/>
          <a:lstStyle/>
          <a:p>
            <a:pPr eaLnBrk="1" hangingPunct="1">
              <a:buFont typeface="Arial" charset="0"/>
              <a:buNone/>
            </a:pPr>
            <a:r>
              <a:rPr lang="en-US" smtClean="0"/>
              <a:t>					          </a:t>
            </a:r>
            <a:r>
              <a:rPr lang="en-US" sz="2000" smtClean="0">
                <a:latin typeface="Times New Roman" pitchFamily="18" charset="0"/>
              </a:rPr>
              <a:t>                 in ‘000’ tonnes</a:t>
            </a:r>
          </a:p>
        </p:txBody>
      </p:sp>
      <p:graphicFrame>
        <p:nvGraphicFramePr>
          <p:cNvPr id="59560" name="Group 168"/>
          <p:cNvGraphicFramePr>
            <a:graphicFrameLocks noGrp="1"/>
          </p:cNvGraphicFramePr>
          <p:nvPr/>
        </p:nvGraphicFramePr>
        <p:xfrm>
          <a:off x="571500" y="1071563"/>
          <a:ext cx="7389813" cy="5495933"/>
        </p:xfrm>
        <a:graphic>
          <a:graphicData uri="http://schemas.openxmlformats.org/drawingml/2006/table">
            <a:tbl>
              <a:tblPr/>
              <a:tblGrid>
                <a:gridCol w="1152008"/>
                <a:gridCol w="1080008"/>
                <a:gridCol w="2808020"/>
                <a:gridCol w="2349777"/>
              </a:tblGrid>
              <a:tr h="325457">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rgbClr val="E2200C"/>
                        </a:solidFill>
                        <a:effectLst/>
                        <a:latin typeface="Times New Roman" pitchFamily="18" charset="0"/>
                      </a:endParaRPr>
                    </a:p>
                  </a:txBody>
                  <a:tcPr marL="91430" marR="9143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E2200C"/>
                          </a:solidFill>
                          <a:effectLst/>
                          <a:latin typeface="Times New Roman" pitchFamily="18" charset="0"/>
                        </a:rPr>
                        <a:t>Sr. No.</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E2200C"/>
                          </a:solidFill>
                          <a:effectLst/>
                          <a:latin typeface="Times New Roman" pitchFamily="18" charset="0"/>
                        </a:rPr>
                        <a:t>Crop </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smtClean="0">
                          <a:ln>
                            <a:noFill/>
                          </a:ln>
                          <a:solidFill>
                            <a:srgbClr val="E2200C"/>
                          </a:solidFill>
                          <a:effectLst/>
                          <a:latin typeface="Times New Roman" pitchFamily="18" charset="0"/>
                        </a:rPr>
                        <a:t>Production </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23869">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err="1" smtClean="0">
                          <a:ln>
                            <a:noFill/>
                          </a:ln>
                          <a:solidFill>
                            <a:srgbClr val="E2200C"/>
                          </a:solidFill>
                          <a:effectLst/>
                          <a:latin typeface="Times New Roman" pitchFamily="18" charset="0"/>
                        </a:rPr>
                        <a:t>Kharif</a:t>
                      </a:r>
                      <a:endParaRPr kumimoji="0" lang="en-US" sz="1200" b="1" i="0" u="none" strike="noStrike" cap="none" normalizeH="0" baseline="0" dirty="0" smtClean="0">
                        <a:ln>
                          <a:noFill/>
                        </a:ln>
                        <a:solidFill>
                          <a:srgbClr val="E2200C"/>
                        </a:solidFill>
                        <a:effectLst/>
                        <a:latin typeface="Times New Roman" pitchFamily="18" charset="0"/>
                      </a:endParaRPr>
                    </a:p>
                    <a:p>
                      <a:endParaRPr lang="en-US" sz="1200" dirty="0"/>
                    </a:p>
                  </a:txBody>
                  <a:tcPr marL="91430" marR="9143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1</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Rice</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4145</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5457">
                <a:tc vMerge="1">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2</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err="1" smtClean="0">
                          <a:ln>
                            <a:noFill/>
                          </a:ln>
                          <a:solidFill>
                            <a:srgbClr val="2A0BE3"/>
                          </a:solidFill>
                          <a:effectLst/>
                          <a:latin typeface="Times New Roman" pitchFamily="18" charset="0"/>
                        </a:rPr>
                        <a:t>Jowar</a:t>
                      </a:r>
                      <a:endParaRPr kumimoji="0" lang="en-US" sz="1200" b="1" i="0" u="none" strike="noStrike" cap="none" normalizeH="0" baseline="0" dirty="0" smtClean="0">
                        <a:ln>
                          <a:noFill/>
                        </a:ln>
                        <a:solidFill>
                          <a:srgbClr val="2A0BE3"/>
                        </a:solidFill>
                        <a:effectLst/>
                        <a:latin typeface="Times New Roman" pitchFamily="18" charset="0"/>
                      </a:endParaRP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28</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57">
                <a:tc vMerge="1">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3</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Maize</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17</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69">
                <a:tc vMerge="1">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4</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err="1" smtClean="0">
                          <a:ln>
                            <a:noFill/>
                          </a:ln>
                          <a:solidFill>
                            <a:srgbClr val="2A0BE3"/>
                          </a:solidFill>
                          <a:effectLst/>
                          <a:latin typeface="Times New Roman" pitchFamily="18" charset="0"/>
                        </a:rPr>
                        <a:t>Bajra</a:t>
                      </a:r>
                      <a:endParaRPr kumimoji="0" lang="en-US" sz="1200" b="1" i="0" u="none" strike="noStrike" cap="none" normalizeH="0" baseline="0" dirty="0" smtClean="0">
                        <a:ln>
                          <a:noFill/>
                        </a:ln>
                        <a:solidFill>
                          <a:srgbClr val="2A0BE3"/>
                        </a:solidFill>
                        <a:effectLst/>
                        <a:latin typeface="Times New Roman" pitchFamily="18" charset="0"/>
                      </a:endParaRP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652</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69">
                <a:tc vMerge="1">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5</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err="1" smtClean="0">
                          <a:ln>
                            <a:noFill/>
                          </a:ln>
                          <a:solidFill>
                            <a:srgbClr val="2A0BE3"/>
                          </a:solidFill>
                          <a:effectLst/>
                          <a:latin typeface="Times New Roman" pitchFamily="18" charset="0"/>
                        </a:rPr>
                        <a:t>Kharif</a:t>
                      </a:r>
                      <a:r>
                        <a:rPr kumimoji="0" lang="en-US" sz="1200" b="1" i="0" u="none" strike="noStrike" cap="none" normalizeH="0" baseline="0" dirty="0" smtClean="0">
                          <a:ln>
                            <a:noFill/>
                          </a:ln>
                          <a:solidFill>
                            <a:srgbClr val="2A0BE3"/>
                          </a:solidFill>
                          <a:effectLst/>
                          <a:latin typeface="Times New Roman" pitchFamily="18" charset="0"/>
                        </a:rPr>
                        <a:t> Pulses </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10</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57">
                <a:tc vMerge="1">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400"/>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E2200C"/>
                          </a:solidFill>
                          <a:effectLst/>
                          <a:latin typeface="Times New Roman" pitchFamily="18" charset="0"/>
                        </a:rPr>
                        <a:t>Sub-Total</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E2200C"/>
                          </a:solidFill>
                          <a:effectLst/>
                          <a:latin typeface="Times New Roman" pitchFamily="18" charset="0"/>
                        </a:rPr>
                        <a:t>4852</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6">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E2200C"/>
                          </a:solidFill>
                          <a:effectLst/>
                          <a:latin typeface="Times New Roman" pitchFamily="18" charset="0"/>
                        </a:rPr>
                        <a:t>Rabi</a:t>
                      </a:r>
                      <a:endParaRPr lang="en-US" sz="1400" dirty="0"/>
                    </a:p>
                  </a:txBody>
                  <a:tcPr marL="91430" marR="9143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1</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Wheat </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11352</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5457">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rgbClr val="E2200C"/>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2</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Gram</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26</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30">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3</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Barley</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99</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93">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4</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Rabi Pulses</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4</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30">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5</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Summer </a:t>
                      </a:r>
                      <a:r>
                        <a:rPr kumimoji="0" lang="en-US" sz="1100" b="1" i="0" u="none" strike="noStrike" cap="none" normalizeH="0" baseline="0" dirty="0" err="1" smtClean="0">
                          <a:ln>
                            <a:noFill/>
                          </a:ln>
                          <a:solidFill>
                            <a:srgbClr val="2A0BE3"/>
                          </a:solidFill>
                          <a:effectLst/>
                          <a:latin typeface="Times New Roman" pitchFamily="18" charset="0"/>
                        </a:rPr>
                        <a:t>Moong</a:t>
                      </a:r>
                      <a:endParaRPr kumimoji="0" lang="en-US" sz="1100" b="1" i="0" u="none" strike="noStrike" cap="none" normalizeH="0" baseline="0" dirty="0" smtClean="0">
                        <a:ln>
                          <a:noFill/>
                        </a:ln>
                        <a:solidFill>
                          <a:srgbClr val="2A0BE3"/>
                        </a:solidFill>
                        <a:effectLst/>
                        <a:latin typeface="Times New Roman" pitchFamily="18" charset="0"/>
                      </a:endParaRP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2A0BE3"/>
                          </a:solidFill>
                          <a:effectLst/>
                          <a:latin typeface="Times New Roman" pitchFamily="18" charset="0"/>
                        </a:rPr>
                        <a:t>44</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2">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E2200C"/>
                          </a:solidFill>
                          <a:effectLst/>
                          <a:latin typeface="Times New Roman" pitchFamily="18" charset="0"/>
                        </a:rPr>
                        <a:t>Sub-Total</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1" i="0" u="none" strike="noStrike" cap="none" normalizeH="0" baseline="0" dirty="0" smtClean="0">
                          <a:ln>
                            <a:noFill/>
                          </a:ln>
                          <a:solidFill>
                            <a:srgbClr val="E2200C"/>
                          </a:solidFill>
                          <a:effectLst/>
                          <a:latin typeface="Times New Roman" pitchFamily="18" charset="0"/>
                        </a:rPr>
                        <a:t>11525</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2">
                <a:tc rowSpan="4">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rgbClr val="FF0000"/>
                          </a:solidFill>
                          <a:effectLst/>
                          <a:latin typeface="Times New Roman" pitchFamily="18" charset="0"/>
                        </a:rPr>
                        <a:t>Oilseeds</a:t>
                      </a:r>
                    </a:p>
                  </a:txBody>
                  <a:tcPr marL="91430" marR="9143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1</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err="1" smtClean="0">
                          <a:ln>
                            <a:noFill/>
                          </a:ln>
                          <a:solidFill>
                            <a:srgbClr val="2A0BE3"/>
                          </a:solidFill>
                          <a:effectLst/>
                          <a:latin typeface="Times New Roman" pitchFamily="18" charset="0"/>
                        </a:rPr>
                        <a:t>Kharif</a:t>
                      </a:r>
                      <a:r>
                        <a:rPr kumimoji="0" lang="en-US" sz="1200" b="1" i="0" u="none" strike="noStrike" cap="none" normalizeH="0" baseline="0" dirty="0" smtClean="0">
                          <a:ln>
                            <a:noFill/>
                          </a:ln>
                          <a:solidFill>
                            <a:srgbClr val="2A0BE3"/>
                          </a:solidFill>
                          <a:effectLst/>
                          <a:latin typeface="Times New Roman" pitchFamily="18" charset="0"/>
                        </a:rPr>
                        <a:t> Oilseeds </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5</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2">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smtClean="0">
                          <a:ln>
                            <a:noFill/>
                          </a:ln>
                          <a:solidFill>
                            <a:srgbClr val="2A0BE3"/>
                          </a:solidFill>
                          <a:effectLst/>
                          <a:latin typeface="Times New Roman" pitchFamily="18" charset="0"/>
                        </a:rPr>
                        <a:t>2</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Rabi Oilseeds </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824</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42">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3</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Sunflower </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38</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942">
                <a:tc v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1" i="0" u="none" strike="noStrike" cap="none" normalizeH="0" baseline="0" smtClean="0">
                        <a:ln>
                          <a:noFill/>
                        </a:ln>
                        <a:solidFill>
                          <a:srgbClr val="2A0BE3"/>
                        </a:solidFill>
                        <a:effectLst/>
                        <a:latin typeface="Times New Roman" pitchFamily="18" charset="0"/>
                      </a:endParaRP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E2200C"/>
                          </a:solidFill>
                          <a:effectLst/>
                          <a:latin typeface="Times New Roman" pitchFamily="18" charset="0"/>
                        </a:rPr>
                        <a:t>Sub-Total</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rgbClr val="2A0BE3"/>
                          </a:solidFill>
                          <a:effectLst/>
                          <a:latin typeface="Times New Roman" pitchFamily="18" charset="0"/>
                        </a:rPr>
                        <a:t>867</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94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marL="91430" marR="9143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1" i="0" u="none" strike="noStrike" cap="none" normalizeH="0" baseline="0" dirty="0" smtClean="0">
                        <a:ln>
                          <a:noFill/>
                        </a:ln>
                        <a:solidFill>
                          <a:schemeClr val="tx1"/>
                        </a:solidFill>
                        <a:effectLst/>
                        <a:latin typeface="Times New Roman" pitchFamily="18" charset="0"/>
                      </a:endParaRP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Times New Roman" pitchFamily="18" charset="0"/>
                        </a:rPr>
                        <a:t>Total</a:t>
                      </a:r>
                    </a:p>
                  </a:txBody>
                  <a:tcPr marL="91430" marR="9143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200" b="1" i="0" u="none" strike="noStrike" cap="none" normalizeH="0" baseline="0" dirty="0" smtClean="0">
                          <a:ln>
                            <a:noFill/>
                          </a:ln>
                          <a:solidFill>
                            <a:schemeClr val="tx1"/>
                          </a:solidFill>
                          <a:effectLst/>
                          <a:latin typeface="Times New Roman" pitchFamily="18" charset="0"/>
                        </a:rPr>
                        <a:t>16377</a:t>
                      </a:r>
                    </a:p>
                  </a:txBody>
                  <a:tcPr marL="91430" marR="9143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5" name="Slide Number Placeholder 74"/>
          <p:cNvSpPr>
            <a:spLocks noGrp="1"/>
          </p:cNvSpPr>
          <p:nvPr>
            <p:ph type="sldNum" sz="quarter" idx="12"/>
          </p:nvPr>
        </p:nvSpPr>
        <p:spPr>
          <a:xfrm>
            <a:off x="6553200" y="6000750"/>
            <a:ext cx="2133600" cy="720725"/>
          </a:xfrm>
        </p:spPr>
        <p:txBody>
          <a:bodyPr/>
          <a:lstStyle/>
          <a:p>
            <a:pPr>
              <a:defRPr/>
            </a:pPr>
            <a:fld id="{192CF5FA-4F77-4C23-B5C5-0F9F7A8EE8A7}" type="slidenum">
              <a:rPr lang="en-US" smtClean="0"/>
              <a:pPr>
                <a:defRPr/>
              </a:pPr>
              <a:t>4</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323850" y="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a:solidFill>
                  <a:srgbClr val="C00000"/>
                </a:solidFill>
                <a:latin typeface="Times New Roman" pitchFamily="18" charset="0"/>
                <a:cs typeface="Times New Roman" pitchFamily="18" charset="0"/>
              </a:rPr>
              <a:t>Strategy and Measures for </a:t>
            </a:r>
          </a:p>
          <a:p>
            <a:pPr algn="ctr" eaLnBrk="1" hangingPunct="1"/>
            <a:r>
              <a:rPr lang="en-US" sz="3600" b="1">
                <a:solidFill>
                  <a:srgbClr val="C00000"/>
                </a:solidFill>
                <a:latin typeface="Times New Roman" pitchFamily="18" charset="0"/>
                <a:cs typeface="Times New Roman" pitchFamily="18" charset="0"/>
              </a:rPr>
              <a:t>Food-Grains and Oilseeds production</a:t>
            </a:r>
            <a:endParaRPr lang="en-US" b="1">
              <a:solidFill>
                <a:srgbClr val="C00000"/>
              </a:solidFill>
              <a:latin typeface="Times New Roman" pitchFamily="18" charset="0"/>
              <a:cs typeface="Times New Roman" pitchFamily="18" charset="0"/>
            </a:endParaRPr>
          </a:p>
        </p:txBody>
      </p:sp>
      <p:sp>
        <p:nvSpPr>
          <p:cNvPr id="7171" name="TextBox 3"/>
          <p:cNvSpPr txBox="1">
            <a:spLocks noChangeArrowheads="1"/>
          </p:cNvSpPr>
          <p:nvPr/>
        </p:nvSpPr>
        <p:spPr bwMode="auto">
          <a:xfrm>
            <a:off x="179388" y="1214438"/>
            <a:ext cx="87852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Low productivity blocks identified. </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Special attention to Wheat and Rice.</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Yellow rust resistant varieties encouraged in Wheat.</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Special meetings with DWR, CCS HAU Scientists and DAC</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Special campaigns launched to control yellow rust.</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Special Advisories through organizing farmer training camps/schools, gosthies, melas, campaigns in schools, print media, newspaper and electronic media etc.</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100 % treatment of certified seed of Wheat.</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SRR improved for important crops e.g. Wheat (53.00%), Barley (97.00%), Paddy (32.00%), Bajra (72.00%), Oilseeds (100%).</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Inter-cropping in sugarcane with wheat, mustard,  vegetables etc. </a:t>
            </a:r>
          </a:p>
          <a:p>
            <a:pPr algn="just" eaLnBrk="1" hangingPunct="1">
              <a:buFont typeface="Calibri" pitchFamily="34" charset="0"/>
              <a:buAutoNum type="arabicPeriod"/>
            </a:pPr>
            <a:r>
              <a:rPr lang="en-US" sz="2000">
                <a:solidFill>
                  <a:srgbClr val="2A0BE3"/>
                </a:solidFill>
                <a:latin typeface="Times New Roman" pitchFamily="18" charset="0"/>
                <a:cs typeface="Times New Roman" pitchFamily="18" charset="0"/>
              </a:rPr>
              <a:t>P</a:t>
            </a:r>
            <a:r>
              <a:rPr lang="en-US" sz="2000">
                <a:solidFill>
                  <a:srgbClr val="2A0BE3"/>
                </a:solidFill>
                <a:latin typeface="Times New Roman" pitchFamily="18" charset="0"/>
              </a:rPr>
              <a:t>romotion of agro-forestry.</a:t>
            </a:r>
          </a:p>
          <a:p>
            <a:pPr algn="just" eaLnBrk="1" hangingPunct="1">
              <a:buFont typeface="Calibri" pitchFamily="34" charset="0"/>
              <a:buAutoNum type="arabicPeriod"/>
            </a:pPr>
            <a:r>
              <a:rPr lang="en-US" sz="2000">
                <a:solidFill>
                  <a:srgbClr val="2A0BE3"/>
                </a:solidFill>
                <a:latin typeface="Times New Roman" pitchFamily="18" charset="0"/>
              </a:rPr>
              <a:t>Promotion of  water saving devices -UGPL and Sprinkler irrigation systems.</a:t>
            </a:r>
          </a:p>
          <a:p>
            <a:pPr algn="just" eaLnBrk="1" hangingPunct="1">
              <a:buFont typeface="Calibri" pitchFamily="34" charset="0"/>
              <a:buAutoNum type="arabicPeriod"/>
            </a:pPr>
            <a:r>
              <a:rPr lang="en-US" sz="2000">
                <a:solidFill>
                  <a:srgbClr val="2A0BE3"/>
                </a:solidFill>
                <a:latin typeface="Times New Roman" pitchFamily="18" charset="0"/>
              </a:rPr>
              <a:t>Promotion of mechanization viz., lazer land leveler, happy seeder, zero seed drill, straw reaper etc. </a:t>
            </a:r>
            <a:endParaRPr lang="en-US" sz="2000" b="1">
              <a:solidFill>
                <a:srgbClr val="FF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9D4E9770-17EF-4877-B6D6-C922F06D2F56}" type="slidenum">
              <a:rPr lang="en-IN" smtClean="0"/>
              <a:pPr>
                <a:defRPr/>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874713" y="214313"/>
            <a:ext cx="735488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4000" b="1">
                <a:solidFill>
                  <a:srgbClr val="C00000"/>
                </a:solidFill>
                <a:latin typeface="Times New Roman" pitchFamily="18" charset="0"/>
                <a:cs typeface="Times New Roman" pitchFamily="18" charset="0"/>
              </a:rPr>
              <a:t>INITIATIVES</a:t>
            </a:r>
          </a:p>
        </p:txBody>
      </p:sp>
      <p:sp>
        <p:nvSpPr>
          <p:cNvPr id="8195" name="Rectangle 515"/>
          <p:cNvSpPr>
            <a:spLocks noChangeArrowheads="1"/>
          </p:cNvSpPr>
          <p:nvPr/>
        </p:nvSpPr>
        <p:spPr bwMode="auto">
          <a:xfrm>
            <a:off x="0" y="5907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IN">
              <a:latin typeface="Calibri" pitchFamily="34" charset="0"/>
            </a:endParaRPr>
          </a:p>
        </p:txBody>
      </p:sp>
      <p:sp>
        <p:nvSpPr>
          <p:cNvPr id="8196" name="Rectangle 6"/>
          <p:cNvSpPr>
            <a:spLocks noChangeArrowheads="1"/>
          </p:cNvSpPr>
          <p:nvPr/>
        </p:nvSpPr>
        <p:spPr bwMode="auto">
          <a:xfrm>
            <a:off x="552450" y="1000125"/>
            <a:ext cx="80041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
            </a:pPr>
            <a:r>
              <a:rPr lang="en-US" sz="2200">
                <a:solidFill>
                  <a:srgbClr val="2A0BE3"/>
                </a:solidFill>
                <a:latin typeface="Times New Roman" pitchFamily="18" charset="0"/>
                <a:cs typeface="Times New Roman" pitchFamily="18" charset="0"/>
              </a:rPr>
              <a:t>Promotion of DSR to save irrigation water.</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Promotion of Basmati group of paddy. </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Area under maize increased</a:t>
            </a:r>
            <a:r>
              <a:rPr lang="en-US" sz="2200">
                <a:solidFill>
                  <a:srgbClr val="2A0BE3"/>
                </a:solidFill>
              </a:rPr>
              <a:t>. </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Focus on line sowing of wheat. </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Promotion of Relay cropping (Wheat in Cotton).</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Promotion of green manuring. </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Promotion of Summer Moong.</a:t>
            </a:r>
          </a:p>
          <a:p>
            <a:pPr marL="457200" indent="-457200" algn="just">
              <a:buFont typeface="Wingdings" pitchFamily="2" charset="2"/>
              <a:buChar char="§"/>
            </a:pPr>
            <a:r>
              <a:rPr lang="en-US" sz="2200">
                <a:solidFill>
                  <a:srgbClr val="2A0BE3"/>
                </a:solidFill>
                <a:latin typeface="Times New Roman" pitchFamily="18" charset="0"/>
                <a:cs typeface="Times New Roman" pitchFamily="18" charset="0"/>
              </a:rPr>
              <a:t>Special focus on villages deficient in nutrients based on soil fertility maps.</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Kisan Melas at each district HQ.</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Farmers Training Camps and exposure visits at each block.</a:t>
            </a:r>
          </a:p>
          <a:p>
            <a:pPr marL="457200" indent="-457200">
              <a:buFont typeface="Wingdings" pitchFamily="2" charset="2"/>
              <a:buChar char="§"/>
            </a:pPr>
            <a:r>
              <a:rPr lang="en-US" sz="2200">
                <a:solidFill>
                  <a:srgbClr val="2A0BE3"/>
                </a:solidFill>
                <a:latin typeface="Times New Roman" pitchFamily="18" charset="0"/>
                <a:cs typeface="Times New Roman" pitchFamily="18" charset="0"/>
              </a:rPr>
              <a:t>Farmers Field Schools (FFSs).</a:t>
            </a:r>
          </a:p>
          <a:p>
            <a:pPr marL="457200" indent="-457200" algn="just">
              <a:buFont typeface="Wingdings" pitchFamily="2" charset="2"/>
              <a:buChar char="§"/>
            </a:pPr>
            <a:r>
              <a:rPr lang="en-US" sz="2200">
                <a:solidFill>
                  <a:srgbClr val="2A0BE3"/>
                </a:solidFill>
                <a:latin typeface="Times New Roman" pitchFamily="18" charset="0"/>
                <a:cs typeface="Times New Roman" pitchFamily="18" charset="0"/>
              </a:rPr>
              <a:t>Krishi Samvad magazine being circulated free of cost to all the villages.</a:t>
            </a:r>
          </a:p>
        </p:txBody>
      </p:sp>
      <p:sp>
        <p:nvSpPr>
          <p:cNvPr id="6" name="Slide Number Placeholder 5"/>
          <p:cNvSpPr>
            <a:spLocks noGrp="1"/>
          </p:cNvSpPr>
          <p:nvPr>
            <p:ph type="sldNum" sz="quarter" idx="12"/>
          </p:nvPr>
        </p:nvSpPr>
        <p:spPr/>
        <p:txBody>
          <a:bodyPr/>
          <a:lstStyle/>
          <a:p>
            <a:pPr>
              <a:defRPr/>
            </a:pPr>
            <a:fld id="{000EC599-A7C5-4445-A9B1-F1ACC1AFEB87}" type="slidenum">
              <a:rPr lang="en-IN" smtClean="0"/>
              <a:pPr>
                <a:defRPr/>
              </a:pPr>
              <a:t>6</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7188" y="142875"/>
            <a:ext cx="8143875" cy="642938"/>
          </a:xfrm>
        </p:spPr>
        <p:txBody>
          <a:bodyPr/>
          <a:lstStyle/>
          <a:p>
            <a:r>
              <a:rPr lang="en-US" sz="3200" b="1" smtClean="0">
                <a:solidFill>
                  <a:srgbClr val="C00000"/>
                </a:solidFill>
              </a:rPr>
              <a:t>NFSM-Component wise utilization 2015-16 </a:t>
            </a:r>
            <a:endParaRPr lang="en-US" sz="3200" smtClean="0">
              <a:solidFill>
                <a:srgbClr val="C00000"/>
              </a:solidFill>
            </a:endParaRPr>
          </a:p>
        </p:txBody>
      </p:sp>
      <p:graphicFrame>
        <p:nvGraphicFramePr>
          <p:cNvPr id="5" name="Content Placeholder 4"/>
          <p:cNvGraphicFramePr>
            <a:graphicFrameLocks noGrp="1"/>
          </p:cNvGraphicFramePr>
          <p:nvPr>
            <p:ph idx="1"/>
          </p:nvPr>
        </p:nvGraphicFramePr>
        <p:xfrm>
          <a:off x="684213" y="1052513"/>
          <a:ext cx="8031162" cy="5065712"/>
        </p:xfrm>
        <a:graphic>
          <a:graphicData uri="http://schemas.openxmlformats.org/drawingml/2006/table">
            <a:tbl>
              <a:tblPr/>
              <a:tblGrid>
                <a:gridCol w="1440039"/>
                <a:gridCol w="1948042"/>
                <a:gridCol w="1642936"/>
                <a:gridCol w="1500072"/>
                <a:gridCol w="1500073"/>
              </a:tblGrid>
              <a:tr h="3735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kern="1200" cap="none" normalizeH="0" baseline="0" dirty="0" err="1" smtClean="0">
                          <a:ln>
                            <a:noFill/>
                          </a:ln>
                          <a:solidFill>
                            <a:srgbClr val="2A0BE3"/>
                          </a:solidFill>
                          <a:effectLst/>
                          <a:latin typeface="Calibri" pitchFamily="34" charset="0"/>
                          <a:ea typeface="Times New Roman" pitchFamily="18" charset="0"/>
                          <a:cs typeface="Calibri" pitchFamily="34" charset="0"/>
                        </a:rPr>
                        <a:t>S.No</a:t>
                      </a:r>
                      <a:r>
                        <a:rPr kumimoji="0" lang="en-US" sz="1800" b="1" i="0" u="none" strike="noStrike" kern="1200" cap="none" normalizeH="0" baseline="0" dirty="0" smtClean="0">
                          <a:ln>
                            <a:noFill/>
                          </a:ln>
                          <a:solidFill>
                            <a:srgbClr val="2A0BE3"/>
                          </a:solidFill>
                          <a:effectLst/>
                          <a:latin typeface="Calibri" pitchFamily="34" charset="0"/>
                          <a:ea typeface="Times New Roman" pitchFamily="18" charset="0"/>
                          <a:cs typeface="Calibri" pitchFamily="34" charset="0"/>
                        </a:rPr>
                        <a:t>.</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kern="1200" cap="none" normalizeH="0" baseline="0" dirty="0" smtClean="0">
                          <a:ln>
                            <a:noFill/>
                          </a:ln>
                          <a:solidFill>
                            <a:srgbClr val="2A0BE3"/>
                          </a:solidFill>
                          <a:effectLst/>
                          <a:latin typeface="Calibri" pitchFamily="34" charset="0"/>
                          <a:ea typeface="Times New Roman" pitchFamily="18" charset="0"/>
                          <a:cs typeface="Calibri" pitchFamily="34" charset="0"/>
                        </a:rPr>
                        <a:t>Component</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kern="1200" cap="none" normalizeH="0" baseline="0" dirty="0" smtClean="0">
                          <a:ln>
                            <a:noFill/>
                          </a:ln>
                          <a:solidFill>
                            <a:srgbClr val="2A0BE3"/>
                          </a:solidFill>
                          <a:effectLst/>
                          <a:latin typeface="Calibri" pitchFamily="34" charset="0"/>
                          <a:ea typeface="Times New Roman" pitchFamily="18" charset="0"/>
                          <a:cs typeface="Calibri" pitchFamily="34" charset="0"/>
                        </a:rPr>
                        <a:t>Funds Released</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kern="1200" cap="none" normalizeH="0" baseline="0" dirty="0" smtClean="0">
                          <a:ln>
                            <a:noFill/>
                          </a:ln>
                          <a:solidFill>
                            <a:srgbClr val="2A0BE3"/>
                          </a:solidFill>
                          <a:effectLst/>
                          <a:latin typeface="Calibri" pitchFamily="34" charset="0"/>
                          <a:ea typeface="Times New Roman" pitchFamily="18" charset="0"/>
                          <a:cs typeface="Calibri" pitchFamily="34" charset="0"/>
                        </a:rPr>
                        <a:t>Funds Spent</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kern="1200" cap="none" normalizeH="0" baseline="0" dirty="0" smtClean="0">
                          <a:ln>
                            <a:noFill/>
                          </a:ln>
                          <a:solidFill>
                            <a:srgbClr val="2A0BE3"/>
                          </a:solidFill>
                          <a:effectLst/>
                          <a:latin typeface="Calibri" pitchFamily="34" charset="0"/>
                          <a:ea typeface="Times New Roman" pitchFamily="18" charset="0"/>
                          <a:cs typeface="Calibri" pitchFamily="34" charset="0"/>
                        </a:rPr>
                        <a:t>% Utilization </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kern="1200" cap="none" normalizeH="0" baseline="0" dirty="0" smtClean="0">
                          <a:ln>
                            <a:noFill/>
                          </a:ln>
                          <a:solidFill>
                            <a:schemeClr val="accent6">
                              <a:lumMod val="75000"/>
                            </a:schemeClr>
                          </a:solidFill>
                          <a:effectLst/>
                          <a:latin typeface="Calibri" pitchFamily="34" charset="0"/>
                          <a:ea typeface="Times New Roman" pitchFamily="18" charset="0"/>
                          <a:cs typeface="Calibri" pitchFamily="34" charset="0"/>
                        </a:rPr>
                        <a:t>A) NFSM</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1</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Wheat</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1381.70</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844.12</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61.093</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2</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Pulses</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1071.20</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679.65</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63.448</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3</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IN"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Coarse Cereals</a:t>
                      </a: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409.01</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306.07</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10.436</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4</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IN"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Commercial Crops</a:t>
                      </a: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45.60</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9.33</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74.832</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08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5</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Additional Area under  pulses</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380.03</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65.45</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17.222</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FF0000"/>
                          </a:solidFill>
                          <a:effectLst/>
                          <a:latin typeface="Calibri" pitchFamily="34" charset="0"/>
                          <a:ea typeface="Times New Roman" pitchFamily="18" charset="0"/>
                          <a:cs typeface="Calibri" pitchFamily="34" charset="0"/>
                        </a:rPr>
                        <a:t>Total</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FF0000"/>
                          </a:solidFill>
                          <a:effectLst/>
                          <a:latin typeface="Calibri" pitchFamily="34" charset="0"/>
                          <a:ea typeface="Times New Roman" pitchFamily="18" charset="0"/>
                          <a:cs typeface="Calibri" pitchFamily="34" charset="0"/>
                        </a:rPr>
                        <a:t>3333.34</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FF0000"/>
                          </a:solidFill>
                          <a:effectLst/>
                          <a:latin typeface="Calibri" pitchFamily="34" charset="0"/>
                          <a:ea typeface="Times New Roman" pitchFamily="18" charset="0"/>
                          <a:cs typeface="Calibri" pitchFamily="34" charset="0"/>
                        </a:rPr>
                        <a:t>1904.62</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FF0000"/>
                          </a:solidFill>
                          <a:effectLst/>
                          <a:latin typeface="Calibri" pitchFamily="34" charset="0"/>
                          <a:ea typeface="Times New Roman" pitchFamily="18" charset="0"/>
                          <a:cs typeface="Calibri" pitchFamily="34" charset="0"/>
                        </a:rPr>
                        <a:t>45.41</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kern="1200" cap="none" normalizeH="0" baseline="0" dirty="0" smtClean="0">
                          <a:ln>
                            <a:noFill/>
                          </a:ln>
                          <a:solidFill>
                            <a:schemeClr val="accent6">
                              <a:lumMod val="75000"/>
                            </a:schemeClr>
                          </a:solidFill>
                          <a:effectLst/>
                          <a:latin typeface="Calibri" pitchFamily="34" charset="0"/>
                          <a:ea typeface="Times New Roman" pitchFamily="18" charset="0"/>
                          <a:cs typeface="Calibri" pitchFamily="34" charset="0"/>
                        </a:rPr>
                        <a:t>B) </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1</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CDP (RKVY)</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8538.86</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5511.48</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64.54</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9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2</a:t>
                      </a:r>
                    </a:p>
                  </a:txBody>
                  <a:tcPr marL="68574" marR="6857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NMOOP</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1494.45</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590. 83</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kern="1200" cap="none" normalizeH="0" baseline="0" dirty="0" smtClean="0">
                          <a:ln>
                            <a:noFill/>
                          </a:ln>
                          <a:solidFill>
                            <a:srgbClr val="008000"/>
                          </a:solidFill>
                          <a:effectLst/>
                          <a:latin typeface="Calibri" pitchFamily="34" charset="0"/>
                          <a:ea typeface="Times New Roman" pitchFamily="18" charset="0"/>
                          <a:cs typeface="Calibri" pitchFamily="34" charset="0"/>
                        </a:rPr>
                        <a:t>39.5</a:t>
                      </a:r>
                    </a:p>
                  </a:txBody>
                  <a:tcPr marL="68574" marR="6857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C03DD098-7F01-4B62-AD49-98F6EB95CBC4}" type="slidenum">
              <a:rPr lang="en-US" smtClean="0"/>
              <a:pPr>
                <a:defRPr/>
              </a:pPr>
              <a:t>7</a:t>
            </a:fld>
            <a:endParaRPr lang="en-US"/>
          </a:p>
        </p:txBody>
      </p:sp>
      <p:sp>
        <p:nvSpPr>
          <p:cNvPr id="9294" name="Rectangle 5"/>
          <p:cNvSpPr>
            <a:spLocks noChangeArrowheads="1"/>
          </p:cNvSpPr>
          <p:nvPr/>
        </p:nvSpPr>
        <p:spPr bwMode="auto">
          <a:xfrm>
            <a:off x="7451725" y="620713"/>
            <a:ext cx="1487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8000"/>
                </a:solidFill>
                <a:latin typeface="Calibri" pitchFamily="34" charset="0"/>
                <a:ea typeface="Times New Roman" pitchFamily="18" charset="0"/>
                <a:cs typeface="Calibri" pitchFamily="34" charset="0"/>
              </a:rPr>
              <a:t> </a:t>
            </a:r>
            <a:r>
              <a:rPr lang="en-US" b="1">
                <a:solidFill>
                  <a:srgbClr val="FF0000"/>
                </a:solidFill>
                <a:latin typeface="Calibri" pitchFamily="34" charset="0"/>
                <a:ea typeface="Times New Roman" pitchFamily="18" charset="0"/>
                <a:cs typeface="Calibri" pitchFamily="34" charset="0"/>
              </a:rPr>
              <a:t>(Rs. in Lakhs)</a:t>
            </a:r>
            <a:endParaRPr lang="en-US">
              <a:ea typeface="Times New Roman" pitchFamily="18"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0" y="357188"/>
            <a:ext cx="9144000" cy="1143000"/>
          </a:xfrm>
        </p:spPr>
        <p:txBody>
          <a:bodyPr/>
          <a:lstStyle/>
          <a:p>
            <a:pPr eaLnBrk="1" hangingPunct="1"/>
            <a:r>
              <a:rPr lang="en-US" sz="2800" b="1" smtClean="0">
                <a:solidFill>
                  <a:srgbClr val="C00000"/>
                </a:solidFill>
              </a:rPr>
              <a:t>EFFORTS  FOR ENSURING EFFECTIVE COORDINATION WITH RELATED DEPARTMENTS</a:t>
            </a:r>
          </a:p>
        </p:txBody>
      </p:sp>
      <p:sp>
        <p:nvSpPr>
          <p:cNvPr id="10243" name="Content Placeholder 3"/>
          <p:cNvSpPr>
            <a:spLocks noGrp="1"/>
          </p:cNvSpPr>
          <p:nvPr>
            <p:ph idx="1"/>
          </p:nvPr>
        </p:nvSpPr>
        <p:spPr>
          <a:xfrm>
            <a:off x="381000" y="1714500"/>
            <a:ext cx="8229600" cy="4648200"/>
          </a:xfrm>
        </p:spPr>
        <p:txBody>
          <a:bodyPr/>
          <a:lstStyle/>
          <a:p>
            <a:pPr marL="365125" indent="-282575" algn="just" eaLnBrk="1" hangingPunct="1">
              <a:lnSpc>
                <a:spcPct val="80000"/>
              </a:lnSpc>
              <a:spcAft>
                <a:spcPts val="1200"/>
              </a:spcAft>
              <a:buClr>
                <a:srgbClr val="CC00CC"/>
              </a:buClr>
              <a:buFont typeface="Wingdings" pitchFamily="2" charset="2"/>
              <a:buChar char="Ø"/>
            </a:pPr>
            <a:r>
              <a:rPr lang="en-US" sz="2000" smtClean="0">
                <a:solidFill>
                  <a:srgbClr val="008000"/>
                </a:solidFill>
              </a:rPr>
              <a:t>State Level Coordination Committee meetings held under the Chairmanship of the Chief Minister.</a:t>
            </a:r>
          </a:p>
          <a:p>
            <a:pPr marL="365125" indent="-282575" algn="just" eaLnBrk="1" hangingPunct="1">
              <a:lnSpc>
                <a:spcPct val="80000"/>
              </a:lnSpc>
              <a:spcAft>
                <a:spcPts val="1200"/>
              </a:spcAft>
              <a:buClr>
                <a:srgbClr val="CC00CC"/>
              </a:buClr>
              <a:buFont typeface="Wingdings" pitchFamily="2" charset="2"/>
              <a:buChar char="Ø"/>
            </a:pPr>
            <a:r>
              <a:rPr lang="en-US" sz="2000" smtClean="0">
                <a:solidFill>
                  <a:srgbClr val="008000"/>
                </a:solidFill>
              </a:rPr>
              <a:t>State Level Committee under the Chairmanship of ACS Agriculture for fertilizer arrangements.</a:t>
            </a:r>
          </a:p>
          <a:p>
            <a:pPr marL="365125" indent="-282575" algn="just" eaLnBrk="1" hangingPunct="1">
              <a:lnSpc>
                <a:spcPct val="80000"/>
              </a:lnSpc>
              <a:spcAft>
                <a:spcPts val="1200"/>
              </a:spcAft>
              <a:buClr>
                <a:srgbClr val="CC00CC"/>
              </a:buClr>
              <a:buFont typeface="Wingdings" pitchFamily="2" charset="2"/>
              <a:buChar char="Ø"/>
            </a:pPr>
            <a:r>
              <a:rPr lang="en-US" sz="2000" smtClean="0">
                <a:solidFill>
                  <a:srgbClr val="008000"/>
                </a:solidFill>
              </a:rPr>
              <a:t>State Level Sanctioning  Committee of RKVY under the Chairmanship of the Chief Secretary.</a:t>
            </a:r>
          </a:p>
          <a:p>
            <a:pPr marL="365125" indent="-282575" algn="just" eaLnBrk="1" hangingPunct="1">
              <a:lnSpc>
                <a:spcPct val="80000"/>
              </a:lnSpc>
              <a:spcAft>
                <a:spcPts val="1200"/>
              </a:spcAft>
              <a:buClr>
                <a:srgbClr val="CC00CC"/>
              </a:buClr>
              <a:buFont typeface="Wingdings" pitchFamily="2" charset="2"/>
              <a:buChar char="Ø"/>
            </a:pPr>
            <a:r>
              <a:rPr lang="en-US" sz="2000" smtClean="0">
                <a:solidFill>
                  <a:srgbClr val="008000"/>
                </a:solidFill>
              </a:rPr>
              <a:t>State Level Executive Committee on Food Security Mission under the Chairmanship of the Chief Secretary.</a:t>
            </a:r>
          </a:p>
          <a:p>
            <a:pPr marL="365125" indent="-282575" algn="just" eaLnBrk="1" hangingPunct="1">
              <a:lnSpc>
                <a:spcPct val="80000"/>
              </a:lnSpc>
              <a:spcAft>
                <a:spcPts val="1200"/>
              </a:spcAft>
              <a:buClr>
                <a:srgbClr val="CC00CC"/>
              </a:buClr>
              <a:buFont typeface="Wingdings" pitchFamily="2" charset="2"/>
              <a:buChar char="Ø"/>
            </a:pPr>
            <a:r>
              <a:rPr lang="en-US" sz="2000" smtClean="0">
                <a:solidFill>
                  <a:srgbClr val="008000"/>
                </a:solidFill>
              </a:rPr>
              <a:t>State Seed Production Committee under the Chairmanship of ACS Agriculture.</a:t>
            </a:r>
          </a:p>
          <a:p>
            <a:pPr marL="365125" indent="-282575" algn="just" eaLnBrk="1" hangingPunct="1">
              <a:lnSpc>
                <a:spcPct val="80000"/>
              </a:lnSpc>
              <a:spcAft>
                <a:spcPts val="1200"/>
              </a:spcAft>
              <a:buClr>
                <a:srgbClr val="CC00CC"/>
              </a:buClr>
              <a:buFont typeface="Wingdings" pitchFamily="2" charset="2"/>
              <a:buChar char="Ø"/>
            </a:pPr>
            <a:r>
              <a:rPr lang="en-US" sz="2000" smtClean="0">
                <a:solidFill>
                  <a:srgbClr val="008000"/>
                </a:solidFill>
              </a:rPr>
              <a:t>Inter Departmental Working Group under the Chairmanship of ACS Agriculture.</a:t>
            </a:r>
          </a:p>
          <a:p>
            <a:pPr marL="365125" indent="-282575" eaLnBrk="1" hangingPunct="1">
              <a:buFont typeface="Arial" charset="0"/>
              <a:buNone/>
            </a:pPr>
            <a:endParaRPr lang="en-US" sz="4000" smtClean="0"/>
          </a:p>
        </p:txBody>
      </p:sp>
      <p:sp>
        <p:nvSpPr>
          <p:cNvPr id="5" name="Slide Number Placeholder 4"/>
          <p:cNvSpPr>
            <a:spLocks noGrp="1"/>
          </p:cNvSpPr>
          <p:nvPr>
            <p:ph type="sldNum" sz="quarter" idx="12"/>
          </p:nvPr>
        </p:nvSpPr>
        <p:spPr/>
        <p:txBody>
          <a:bodyPr/>
          <a:lstStyle/>
          <a:p>
            <a:pPr>
              <a:defRPr/>
            </a:pPr>
            <a:fld id="{48F60D9F-4AB2-4966-A473-CB6154CEBC99}" type="slidenum">
              <a:rPr lang="en-IN" smtClean="0"/>
              <a:pPr>
                <a:defRPr/>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400"/>
          </a:p>
        </p:txBody>
      </p:sp>
      <p:sp>
        <p:nvSpPr>
          <p:cNvPr id="11267" name="Rectangle 2"/>
          <p:cNvSpPr>
            <a:spLocks noGrp="1" noChangeArrowheads="1"/>
          </p:cNvSpPr>
          <p:nvPr>
            <p:ph idx="4294967295"/>
          </p:nvPr>
        </p:nvSpPr>
        <p:spPr>
          <a:xfrm>
            <a:off x="0" y="357188"/>
            <a:ext cx="9144000" cy="571500"/>
          </a:xfrm>
          <a:solidFill>
            <a:schemeClr val="bg1"/>
          </a:solidFill>
        </p:spPr>
        <p:txBody>
          <a:bodyPr anchor="ctr"/>
          <a:lstStyle/>
          <a:p>
            <a:pPr marL="273050" indent="-273050" algn="ctr" eaLnBrk="1" hangingPunct="1">
              <a:lnSpc>
                <a:spcPct val="80000"/>
              </a:lnSpc>
              <a:spcBef>
                <a:spcPct val="0"/>
              </a:spcBef>
              <a:buFont typeface="Arial" charset="0"/>
              <a:buNone/>
            </a:pPr>
            <a:r>
              <a:rPr lang="en-US" sz="2800" b="1" smtClean="0">
                <a:solidFill>
                  <a:srgbClr val="C00000"/>
                </a:solidFill>
              </a:rPr>
              <a:t> POST HARVEST MANAGEMENT &amp;  MARKETING SUPPORT </a:t>
            </a:r>
          </a:p>
        </p:txBody>
      </p:sp>
      <p:sp>
        <p:nvSpPr>
          <p:cNvPr id="7" name="TextBox 6"/>
          <p:cNvSpPr txBox="1"/>
          <p:nvPr/>
        </p:nvSpPr>
        <p:spPr>
          <a:xfrm>
            <a:off x="0" y="620713"/>
            <a:ext cx="9144000" cy="5842000"/>
          </a:xfrm>
          <a:prstGeom prst="rect">
            <a:avLst/>
          </a:prstGeom>
        </p:spPr>
        <p:txBody>
          <a:bodyPr>
            <a:spAutoFit/>
          </a:bodyPr>
          <a:lstStyle/>
          <a:p>
            <a:pPr marL="344488" lvl="1" indent="-284163">
              <a:spcBef>
                <a:spcPct val="20000"/>
              </a:spcBef>
              <a:defRPr/>
            </a:pPr>
            <a:r>
              <a:rPr lang="en-US" sz="3200" b="1" dirty="0">
                <a:solidFill>
                  <a:srgbClr val="006600"/>
                </a:solidFill>
                <a:latin typeface="Times New Roman" pitchFamily="18" charset="0"/>
                <a:cs typeface="Times New Roman" pitchFamily="18" charset="0"/>
              </a:rPr>
              <a:t>			</a:t>
            </a:r>
            <a:endParaRPr lang="en-US" sz="3200" b="1" dirty="0">
              <a:solidFill>
                <a:srgbClr val="2A0BE3"/>
              </a:solidFill>
              <a:latin typeface="Times New Roman" pitchFamily="18" charset="0"/>
              <a:cs typeface="Times New Roman" pitchFamily="18" charset="0"/>
            </a:endParaRPr>
          </a:p>
          <a:p>
            <a:pPr marL="344488" lvl="1" indent="-284163">
              <a:spcBef>
                <a:spcPct val="20000"/>
              </a:spcBef>
              <a:buFont typeface="Wingdings" pitchFamily="2" charset="2"/>
              <a:buChar char="§"/>
              <a:defRPr/>
            </a:pPr>
            <a:r>
              <a:rPr lang="en-US" sz="2800" dirty="0">
                <a:solidFill>
                  <a:srgbClr val="008000"/>
                </a:solidFill>
                <a:latin typeface="Times New Roman" pitchFamily="18" charset="0"/>
                <a:cs typeface="Times New Roman" pitchFamily="18" charset="0"/>
              </a:rPr>
              <a:t>14 </a:t>
            </a:r>
            <a:r>
              <a:rPr lang="en-US" sz="2800" dirty="0" err="1">
                <a:solidFill>
                  <a:srgbClr val="008000"/>
                </a:solidFill>
                <a:latin typeface="Times New Roman" pitchFamily="18" charset="0"/>
                <a:cs typeface="Times New Roman" pitchFamily="18" charset="0"/>
              </a:rPr>
              <a:t>Nos</a:t>
            </a:r>
            <a:r>
              <a:rPr lang="en-US" sz="2800" dirty="0">
                <a:solidFill>
                  <a:srgbClr val="008000"/>
                </a:solidFill>
                <a:latin typeface="Times New Roman" pitchFamily="18" charset="0"/>
                <a:cs typeface="Times New Roman" pitchFamily="18" charset="0"/>
              </a:rPr>
              <a:t> of Pack House-cum-Cold Storages have been set up. </a:t>
            </a:r>
          </a:p>
          <a:p>
            <a:pPr marL="344488" lvl="1" indent="-284163">
              <a:spcBef>
                <a:spcPct val="20000"/>
              </a:spcBef>
              <a:buFont typeface="Wingdings" pitchFamily="2" charset="2"/>
              <a:buChar char="§"/>
              <a:defRPr/>
            </a:pPr>
            <a:r>
              <a:rPr lang="en-US" sz="2800" dirty="0">
                <a:solidFill>
                  <a:srgbClr val="008000"/>
                </a:solidFill>
                <a:latin typeface="Times New Roman" pitchFamily="18" charset="0"/>
                <a:cs typeface="Times New Roman" pitchFamily="18" charset="0"/>
              </a:rPr>
              <a:t>Value addition / Post harvest management facilities i.e. grading, sorting, packaging, cool chambers and ripening  facilities provided in Pack Houses.</a:t>
            </a:r>
            <a:endParaRPr lang="en-US" sz="1400" dirty="0">
              <a:solidFill>
                <a:schemeClr val="tx2">
                  <a:lumMod val="75000"/>
                </a:schemeClr>
              </a:solidFill>
              <a:latin typeface="Times New Roman" pitchFamily="18" charset="0"/>
              <a:cs typeface="Times New Roman" pitchFamily="18" charset="0"/>
            </a:endParaRPr>
          </a:p>
          <a:p>
            <a:pPr marL="344488" lvl="1" indent="-284163">
              <a:spcBef>
                <a:spcPct val="20000"/>
              </a:spcBef>
              <a:buFont typeface="Wingdings" pitchFamily="2" charset="2"/>
              <a:buChar char="§"/>
              <a:defRPr/>
            </a:pPr>
            <a:r>
              <a:rPr lang="en-US" sz="2800" dirty="0" err="1">
                <a:solidFill>
                  <a:srgbClr val="008000"/>
                </a:solidFill>
                <a:latin typeface="Times New Roman" pitchFamily="18" charset="0"/>
                <a:cs typeface="Times New Roman" pitchFamily="18" charset="0"/>
              </a:rPr>
              <a:t>Kisan</a:t>
            </a:r>
            <a:r>
              <a:rPr lang="en-US" sz="2800" dirty="0">
                <a:solidFill>
                  <a:srgbClr val="008000"/>
                </a:solidFill>
                <a:latin typeface="Times New Roman" pitchFamily="18" charset="0"/>
                <a:cs typeface="Times New Roman" pitchFamily="18" charset="0"/>
              </a:rPr>
              <a:t> Call Centre at </a:t>
            </a:r>
            <a:r>
              <a:rPr lang="en-US" sz="2800" dirty="0" err="1">
                <a:solidFill>
                  <a:srgbClr val="008000"/>
                </a:solidFill>
                <a:latin typeface="Times New Roman" pitchFamily="18" charset="0"/>
                <a:cs typeface="Times New Roman" pitchFamily="18" charset="0"/>
              </a:rPr>
              <a:t>Panchkula</a:t>
            </a:r>
            <a:r>
              <a:rPr lang="en-US" sz="2800" dirty="0">
                <a:solidFill>
                  <a:srgbClr val="008000"/>
                </a:solidFill>
                <a:latin typeface="Times New Roman" pitchFamily="18" charset="0"/>
                <a:cs typeface="Times New Roman" pitchFamily="18" charset="0"/>
              </a:rPr>
              <a:t> for proper dissemination of market price information.</a:t>
            </a:r>
            <a:endParaRPr lang="en-US" sz="1400" dirty="0">
              <a:solidFill>
                <a:schemeClr val="tx2">
                  <a:lumMod val="75000"/>
                </a:schemeClr>
              </a:solidFill>
              <a:latin typeface="Times New Roman" pitchFamily="18" charset="0"/>
              <a:cs typeface="Times New Roman" pitchFamily="18" charset="0"/>
            </a:endParaRPr>
          </a:p>
          <a:p>
            <a:pPr marL="344488" lvl="1" indent="-284163" algn="just">
              <a:spcBef>
                <a:spcPct val="20000"/>
              </a:spcBef>
              <a:buFont typeface="Wingdings" pitchFamily="2" charset="2"/>
              <a:buChar char="§"/>
              <a:defRPr/>
            </a:pPr>
            <a:r>
              <a:rPr lang="en-US" sz="2800" dirty="0">
                <a:solidFill>
                  <a:srgbClr val="008000"/>
                </a:solidFill>
                <a:latin typeface="Times New Roman" pitchFamily="18" charset="0"/>
                <a:cs typeface="Times New Roman" pitchFamily="18" charset="0"/>
              </a:rPr>
              <a:t>Agro Malls- a unique project of its kind in India.</a:t>
            </a:r>
          </a:p>
          <a:p>
            <a:pPr marL="344488" lvl="1" indent="-284163" algn="just">
              <a:spcBef>
                <a:spcPct val="20000"/>
              </a:spcBef>
              <a:buFont typeface="Wingdings" pitchFamily="2" charset="2"/>
              <a:buChar char="§"/>
              <a:defRPr/>
            </a:pPr>
            <a:r>
              <a:rPr lang="en-US" sz="2800" dirty="0">
                <a:solidFill>
                  <a:srgbClr val="008000"/>
                </a:solidFill>
                <a:latin typeface="Times New Roman" pitchFamily="18" charset="0"/>
                <a:cs typeface="Times New Roman" pitchFamily="18" charset="0"/>
              </a:rPr>
              <a:t>Four Agro Malls at Rohtak, Karnal, Panipat and </a:t>
            </a:r>
            <a:r>
              <a:rPr lang="en-US" sz="2800" dirty="0" err="1">
                <a:solidFill>
                  <a:srgbClr val="008000"/>
                </a:solidFill>
                <a:latin typeface="Times New Roman" pitchFamily="18" charset="0"/>
                <a:cs typeface="Times New Roman" pitchFamily="18" charset="0"/>
              </a:rPr>
              <a:t>Panchkula</a:t>
            </a:r>
            <a:r>
              <a:rPr lang="en-US" sz="2800" dirty="0">
                <a:solidFill>
                  <a:srgbClr val="008000"/>
                </a:solidFill>
                <a:latin typeface="Times New Roman" pitchFamily="18" charset="0"/>
                <a:cs typeface="Times New Roman" pitchFamily="18" charset="0"/>
              </a:rPr>
              <a:t> constructed.</a:t>
            </a:r>
          </a:p>
          <a:p>
            <a:pPr marL="344488" lvl="1" indent="-284163" algn="just">
              <a:spcBef>
                <a:spcPct val="20000"/>
              </a:spcBef>
              <a:buFont typeface="Wingdings" pitchFamily="2" charset="2"/>
              <a:buChar char="§"/>
              <a:defRPr/>
            </a:pPr>
            <a:r>
              <a:rPr lang="en-US" sz="2800" dirty="0">
                <a:solidFill>
                  <a:srgbClr val="008000"/>
                </a:solidFill>
                <a:latin typeface="Times New Roman" pitchFamily="18" charset="0"/>
                <a:cs typeface="Times New Roman" pitchFamily="18" charset="0"/>
              </a:rPr>
              <a:t>106 principal yards,  178 sub-yards and 192 purchase </a:t>
            </a:r>
            <a:r>
              <a:rPr lang="en-US" sz="2800" dirty="0" err="1">
                <a:solidFill>
                  <a:srgbClr val="008000"/>
                </a:solidFill>
                <a:latin typeface="Times New Roman" pitchFamily="18" charset="0"/>
                <a:cs typeface="Times New Roman" pitchFamily="18" charset="0"/>
              </a:rPr>
              <a:t>centres</a:t>
            </a:r>
            <a:r>
              <a:rPr lang="en-US" sz="2800" dirty="0">
                <a:solidFill>
                  <a:srgbClr val="008000"/>
                </a:solidFill>
                <a:latin typeface="Times New Roman" pitchFamily="18" charset="0"/>
                <a:cs typeface="Times New Roman" pitchFamily="18" charset="0"/>
              </a:rPr>
              <a:t> in State.</a:t>
            </a:r>
          </a:p>
        </p:txBody>
      </p:sp>
      <p:sp>
        <p:nvSpPr>
          <p:cNvPr id="11269" name="TextBox 10"/>
          <p:cNvSpPr txBox="1">
            <a:spLocks noChangeArrowheads="1"/>
          </p:cNvSpPr>
          <p:nvPr/>
        </p:nvSpPr>
        <p:spPr bwMode="auto">
          <a:xfrm>
            <a:off x="533400" y="73914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a:p>
            <a:pPr eaLnBrk="1" hangingPunct="1"/>
            <a:endParaRPr lang="en-US"/>
          </a:p>
          <a:p>
            <a:pPr eaLnBrk="1" hangingPunct="1"/>
            <a:endParaRPr lang="en-US"/>
          </a:p>
        </p:txBody>
      </p:sp>
      <p:sp>
        <p:nvSpPr>
          <p:cNvPr id="9" name="Slide Number Placeholder 8"/>
          <p:cNvSpPr>
            <a:spLocks noGrp="1"/>
          </p:cNvSpPr>
          <p:nvPr>
            <p:ph type="sldNum" sz="quarter" idx="12"/>
          </p:nvPr>
        </p:nvSpPr>
        <p:spPr/>
        <p:txBody>
          <a:bodyPr/>
          <a:lstStyle/>
          <a:p>
            <a:pPr>
              <a:defRPr/>
            </a:pPr>
            <a:fld id="{A25D0A67-978D-4207-81E3-C97CB5F3BAD8}" type="slidenum">
              <a:rPr lang="en-IN" smtClean="0"/>
              <a:pPr>
                <a:defRPr/>
              </a:pPr>
              <a:t>9</a:t>
            </a:fld>
            <a:endParaRPr lang="en-IN"/>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885</TotalTime>
  <Words>1035</Words>
  <Application>Microsoft Office PowerPoint</Application>
  <PresentationFormat>On-screen Show (4:3)</PresentationFormat>
  <Paragraphs>362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Times New Roman</vt:lpstr>
      <vt:lpstr>Courier New</vt:lpstr>
      <vt:lpstr>Wingdings 2</vt:lpstr>
      <vt:lpstr>Wingdings</vt:lpstr>
      <vt:lpstr>Office Theme</vt:lpstr>
      <vt:lpstr>Meeting of Screening Committee for  Krishi Karman Award 2015-16</vt:lpstr>
      <vt:lpstr>HARYANA  AT A GLANCE</vt:lpstr>
      <vt:lpstr>Major Achievements</vt:lpstr>
      <vt:lpstr>FOOD-GRAINS  PRODUCTION 2015-16 </vt:lpstr>
      <vt:lpstr>PowerPoint Presentation</vt:lpstr>
      <vt:lpstr>PowerPoint Presentation</vt:lpstr>
      <vt:lpstr>NFSM-Component wise utilization 2015-16 </vt:lpstr>
      <vt:lpstr>EFFORTS  FOR ENSURING EFFECTIVE COORDINATION WITH RELATED DEPARTMENTS</vt:lpstr>
      <vt:lpstr>PowerPoint Presentation</vt:lpstr>
      <vt:lpstr>PowerPoint Presentation</vt:lpstr>
      <vt:lpstr>PowerPoint Presentation</vt:lpstr>
      <vt:lpstr>PowerPoint Presentation</vt:lpstr>
      <vt:lpstr>Future Strategy and Road Map  for achieving higher production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SUN</cp:lastModifiedBy>
  <cp:revision>183</cp:revision>
  <dcterms:created xsi:type="dcterms:W3CDTF">2014-10-13T06:49:54Z</dcterms:created>
  <dcterms:modified xsi:type="dcterms:W3CDTF">2017-03-16T18:48:23Z</dcterms:modified>
</cp:coreProperties>
</file>