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307" r:id="rId4"/>
    <p:sldId id="308" r:id="rId5"/>
    <p:sldId id="309" r:id="rId6"/>
    <p:sldId id="310" r:id="rId7"/>
    <p:sldId id="318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29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8" autoAdjust="0"/>
    <p:restoredTop sz="94660"/>
  </p:normalViewPr>
  <p:slideViewPr>
    <p:cSldViewPr>
      <p:cViewPr>
        <p:scale>
          <a:sx n="75" d="100"/>
          <a:sy n="75" d="100"/>
        </p:scale>
        <p:origin x="-217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3ED2695-761A-46B3-A410-1A2B958551F2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ADAC01-7005-4E1B-BA91-1DFB14D67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93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3D3627-E9A7-4FDA-B3C5-6E500FE0368C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6B9F84-E348-407D-B713-E3074A9DC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48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12BE9-9B0C-497F-AA2D-E4654387CE34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BAA4-C2EF-4CE0-ADC3-7181F3A91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7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BF51-2228-4725-915C-01806AD6E367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FB7C7-4342-4D29-89F9-EDF6594FA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C5D9-7F84-4E80-96C7-A231A2E0B066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95A8C-4851-4F8E-92FA-8E930131D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5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86391-33E4-4671-B605-D677D93142A7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A667-755E-4917-8716-2CC219428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0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17EF-0FE0-407A-A1D6-41111F044131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FB2D-F15D-437C-9A93-801831A16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7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D8075-C4C8-44F3-B43D-26FA52D8C160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4563-332F-4A1A-B642-E22932B95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0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B1F0-D5DC-4FBE-A4B0-1B43DD6D426A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04ADD-7A08-4D97-8131-066B81120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5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C5798-CAE3-4CD7-A86F-28D19B0A411A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0816-B8AA-490C-B4A4-5222D95A5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7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EDFB-BC8C-405C-ABAA-51DE8A24C3F1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3A02F-3370-4ED0-B107-E69198A8D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2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BB209-F96F-4EBB-AC9D-FE91DED5D47F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80348-0D15-4652-AC3F-FEAAA8E58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455E-E7A9-4D93-B635-F30D7D123BA8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C9B7-7004-4F60-81AC-D74C69A5F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3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F96E41-E4F1-40FF-873F-D0B3462D2E1D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BC0F54-B6FD-4D5A-9778-A2094F27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640080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sz="2800" b="1" smtClean="0">
                <a:solidFill>
                  <a:srgbClr val="C00000"/>
                </a:solidFill>
              </a:rPr>
              <a:t>Department of Agriculture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smtClean="0">
                <a:solidFill>
                  <a:srgbClr val="C00000"/>
                </a:solidFill>
              </a:rPr>
              <a:t>Government of Bihar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lum contrast="-30000"/>
          </a:blip>
          <a:stretch>
            <a:fillRect/>
          </a:stretch>
        </p:blipFill>
        <p:spPr bwMode="auto">
          <a:xfrm>
            <a:off x="4143372" y="3276600"/>
            <a:ext cx="1009772" cy="1357322"/>
          </a:xfrm>
          <a:prstGeom prst="rect">
            <a:avLst/>
          </a:prstGeom>
          <a:noFill/>
          <a:ln>
            <a:solidFill>
              <a:schemeClr val="accent4">
                <a:alpha val="49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985837"/>
          </a:xfrm>
        </p:spPr>
        <p:txBody>
          <a:bodyPr/>
          <a:lstStyle/>
          <a:p>
            <a:pPr eaLnBrk="1" hangingPunct="1"/>
            <a:r>
              <a:rPr lang="en-US" sz="3200" b="1" u="sng" smtClean="0"/>
              <a:t>Transfer of Technology Initiatives</a:t>
            </a:r>
            <a:endParaRPr lang="en-IN" sz="3200" b="1" u="sng" smtClean="0"/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893175" cy="5029200"/>
          </a:xfrm>
        </p:spPr>
        <p:txBody>
          <a:bodyPr/>
          <a:lstStyle/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mtClean="0"/>
              <a:t> </a:t>
            </a:r>
            <a:r>
              <a:rPr lang="en-US" sz="2800" smtClean="0"/>
              <a:t>Creation of 4391 posts of B.Sc (Ag.) Agriculture Coordinator (1 AC/2 Panchayat).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7100 farmers as Kisan Salahkar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Ensured mobility of extension workers by providing new vehicles/hiring of vehicles on monthly rental basis.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Krishi Darshan, Kisan Call Centre, Krishi Vikas Rath for dissemination of farmer related schemes.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Skill development training on massive scale.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Use of Farmer Achievers in farmer training.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Women farmers’ as change agents</a:t>
            </a:r>
            <a:endParaRPr lang="en-US" smtClean="0"/>
          </a:p>
          <a:p>
            <a:pPr algn="just" eaLnBrk="1" hangingPunct="1">
              <a:buFont typeface="Courier New" pitchFamily="49" charset="0"/>
              <a:buChar char="o"/>
            </a:pP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985837"/>
          </a:xfrm>
        </p:spPr>
        <p:txBody>
          <a:bodyPr/>
          <a:lstStyle/>
          <a:p>
            <a:pPr eaLnBrk="1" hangingPunct="1"/>
            <a:r>
              <a:rPr lang="en-US" sz="3200" b="1" u="sng" smtClean="0"/>
              <a:t>Initiative: Delivery Mechanism</a:t>
            </a:r>
            <a:endParaRPr lang="en-IN" sz="3200" b="1" u="sng" smtClean="0"/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893175" cy="5029200"/>
          </a:xfrm>
        </p:spPr>
        <p:txBody>
          <a:bodyPr/>
          <a:lstStyle/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mtClean="0"/>
              <a:t> </a:t>
            </a:r>
            <a:r>
              <a:rPr lang="en-US" sz="2800" smtClean="0"/>
              <a:t>Wide Publicity of Schemes through Krishi Vikas Rath.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Block level Camps for Training and Inputs.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Farmers purchase the suggested inputs on their own chioce.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Immediate reimbursement by DBT in the camps mode.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It avoids delays in purchase &amp; distribution of inputs by Govt. Officers with transpiracy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z="2800" smtClean="0"/>
              <a:t>Participation of all stakeholder:</a:t>
            </a:r>
          </a:p>
          <a:p>
            <a:pPr algn="just" eaLnBrk="1" hangingPunct="1">
              <a:buFont typeface="Arial" charset="0"/>
              <a:buNone/>
            </a:pPr>
            <a:r>
              <a:rPr lang="en-US" sz="2800" smtClean="0"/>
              <a:t>	DOA, ATMA, KVK, Public Representatives, input dealers and Farmers.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endParaRPr lang="en-US" smtClean="0"/>
          </a:p>
          <a:p>
            <a:pPr algn="just" eaLnBrk="1" hangingPunct="1">
              <a:buFont typeface="Courier New" pitchFamily="49" charset="0"/>
              <a:buChar char="o"/>
            </a:pP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985837"/>
          </a:xfrm>
        </p:spPr>
        <p:txBody>
          <a:bodyPr/>
          <a:lstStyle/>
          <a:p>
            <a:pPr eaLnBrk="1" hangingPunct="1"/>
            <a:r>
              <a:rPr lang="en-US" sz="3200" b="1" u="sng" smtClean="0"/>
              <a:t>Major Experience</a:t>
            </a:r>
            <a:endParaRPr lang="en-IN" sz="3200" b="1" u="sng" smtClean="0"/>
          </a:p>
        </p:txBody>
      </p:sp>
      <p:sp>
        <p:nvSpPr>
          <p:cNvPr id="13315" name="Content Placeholder 7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mtClean="0"/>
              <a:t> Timeliness of planning &amp; implementation is most critical intervention.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/>
              <a:t> Timely positioning of inputs very important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/>
              <a:t>All stakeholders (Farmer/Scientist/Extesion Worker/Public Representatives) participation are important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/>
              <a:t>Women farmers as changes agents is key to success.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985837"/>
          </a:xfrm>
        </p:spPr>
        <p:txBody>
          <a:bodyPr/>
          <a:lstStyle/>
          <a:p>
            <a:pPr eaLnBrk="1" hangingPunct="1"/>
            <a:r>
              <a:rPr lang="en-US" sz="3200" b="1" u="sng" smtClean="0"/>
              <a:t>Inter Deparmental Coordination</a:t>
            </a:r>
            <a:endParaRPr lang="en-IN" sz="3200" b="1" u="sng" smtClean="0"/>
          </a:p>
        </p:txBody>
      </p:sp>
      <p:sp>
        <p:nvSpPr>
          <p:cNvPr id="14339" name="Content Placeholder 7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en-US" smtClean="0"/>
              <a:t> Agriculture Cabinet for 18 departments.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mtClean="0"/>
              <a:t>Resource Management Group for Agriculture Road Map under Chief Secretary.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mtClean="0"/>
              <a:t>Review of performance indicator by chief Secretary.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mtClean="0"/>
              <a:t>Video Conference with all DM every week.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mtClean="0"/>
              <a:t>Agriculture Task Force under APC at State level and under DM in districts.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3988" y="1066800"/>
          <a:ext cx="8990012" cy="566102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495006"/>
                <a:gridCol w="4495006"/>
              </a:tblGrid>
              <a:tr h="4572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Issues</a:t>
                      </a:r>
                      <a:endParaRPr lang="en-IN" sz="24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Department</a:t>
                      </a:r>
                      <a:endParaRPr lang="en-IN" sz="24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  <a:tr h="3962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Procurement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SFC/cooperative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  <a:tr h="4180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n-lt"/>
                        </a:rPr>
                        <a:t>Kisan</a:t>
                      </a:r>
                      <a:r>
                        <a:rPr lang="en-US" sz="2000" dirty="0" smtClean="0">
                          <a:latin typeface="+mn-lt"/>
                        </a:rPr>
                        <a:t> Credit Cards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Cooperative/institutional</a:t>
                      </a:r>
                      <a:r>
                        <a:rPr lang="en-US" sz="2000" baseline="0" dirty="0" smtClean="0">
                          <a:latin typeface="+mn-lt"/>
                        </a:rPr>
                        <a:t> Finance/SLBC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  <a:tr h="7010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Separate Agriculture Feeders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(Pilot initiated in Patna district)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Energy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  <a:tr h="7010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Land Survey and up dating land records in 3 years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Revenue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  <a:tr h="3962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12.14 </a:t>
                      </a:r>
                      <a:r>
                        <a:rPr lang="en-US" sz="2000" dirty="0" err="1" smtClean="0">
                          <a:latin typeface="+mn-lt"/>
                        </a:rPr>
                        <a:t>lakh</a:t>
                      </a:r>
                      <a:r>
                        <a:rPr lang="en-US" sz="2000" dirty="0" smtClean="0">
                          <a:latin typeface="+mn-lt"/>
                        </a:rPr>
                        <a:t> new </a:t>
                      </a:r>
                      <a:r>
                        <a:rPr lang="en-US" sz="2000" dirty="0" err="1" smtClean="0">
                          <a:latin typeface="+mn-lt"/>
                        </a:rPr>
                        <a:t>Tubwells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Minor</a:t>
                      </a:r>
                      <a:r>
                        <a:rPr lang="en-US" sz="2000" baseline="0" dirty="0" smtClean="0">
                          <a:latin typeface="+mn-lt"/>
                        </a:rPr>
                        <a:t> Irrigation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  <a:tr h="3962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24 </a:t>
                      </a:r>
                      <a:r>
                        <a:rPr lang="en-US" sz="2000" dirty="0" err="1" smtClean="0">
                          <a:latin typeface="+mn-lt"/>
                        </a:rPr>
                        <a:t>crore</a:t>
                      </a:r>
                      <a:r>
                        <a:rPr lang="en-US" sz="2000" dirty="0" smtClean="0">
                          <a:latin typeface="+mn-lt"/>
                        </a:rPr>
                        <a:t> trees in 5 years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Forest &amp; Environment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  <a:tr h="3962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65 </a:t>
                      </a:r>
                      <a:r>
                        <a:rPr lang="en-US" sz="2000" dirty="0" err="1" smtClean="0">
                          <a:latin typeface="+mn-lt"/>
                        </a:rPr>
                        <a:t>lakh</a:t>
                      </a:r>
                      <a:r>
                        <a:rPr lang="en-US" sz="2000" dirty="0" smtClean="0">
                          <a:latin typeface="+mn-lt"/>
                        </a:rPr>
                        <a:t> MT Food grain storage</a:t>
                      </a:r>
                      <a:r>
                        <a:rPr lang="en-US" sz="2000" baseline="0" dirty="0" smtClean="0">
                          <a:latin typeface="+mn-lt"/>
                        </a:rPr>
                        <a:t> capacity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Food &amp; Civil Supplies/cooperative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  <a:tr h="3962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30% processing in 5 years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Industries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  <a:tr h="7010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New Agriculture Courses at intermediate level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Higher Education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  <a:tr h="7010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Rural roads connecting all habitations with &gt;250 population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Rural Engineering department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4" marB="45724" anchor="ctr"/>
                </a:tc>
              </a:tr>
            </a:tbl>
          </a:graphicData>
        </a:graphic>
      </p:graphicFrame>
      <p:sp>
        <p:nvSpPr>
          <p:cNvPr id="15400" name="Title 4"/>
          <p:cNvSpPr>
            <a:spLocks noGrp="1"/>
          </p:cNvSpPr>
          <p:nvPr>
            <p:ph type="title"/>
          </p:nvPr>
        </p:nvSpPr>
        <p:spPr>
          <a:xfrm>
            <a:off x="127000" y="153988"/>
            <a:ext cx="8918575" cy="912812"/>
          </a:xfrm>
        </p:spPr>
        <p:txBody>
          <a:bodyPr/>
          <a:lstStyle/>
          <a:p>
            <a:pPr eaLnBrk="1" hangingPunct="1"/>
            <a:r>
              <a:rPr lang="en-US" b="1" u="sng" smtClean="0"/>
              <a:t>Inter Deparmental Coordination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572000"/>
          </a:xfrm>
        </p:spPr>
        <p:txBody>
          <a:bodyPr anchor="ctr"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60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3988" y="1293813"/>
          <a:ext cx="8836026" cy="518318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72671"/>
                <a:gridCol w="1472671"/>
                <a:gridCol w="1472671"/>
                <a:gridCol w="1472671"/>
                <a:gridCol w="1472671"/>
                <a:gridCol w="1472671"/>
              </a:tblGrid>
              <a:tr h="5910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Year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Rice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Wheat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Maize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Pulses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Food</a:t>
                      </a:r>
                      <a:r>
                        <a:rPr lang="en-US" sz="2000" baseline="0" dirty="0" smtClean="0">
                          <a:latin typeface="+mn-lt"/>
                        </a:rPr>
                        <a:t> Grain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5910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2010-11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31.02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50.94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21.08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4.67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108.19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5910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2011-12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81.87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65.30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24.86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51.98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177.62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5910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2012-13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83.22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61.74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27.55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54.27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178.29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5910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2013-14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66.49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61.34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29.04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52.20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162.38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5910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2014-15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82.41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35.70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24.78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42.89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147.50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10457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5 yrs </a:t>
                      </a:r>
                      <a:r>
                        <a:rPr lang="en-US" sz="2000" dirty="0" err="1" smtClean="0">
                          <a:latin typeface="+mn-lt"/>
                        </a:rPr>
                        <a:t>Avg</a:t>
                      </a:r>
                      <a:r>
                        <a:rPr lang="en-US" sz="2000" dirty="0" smtClean="0">
                          <a:latin typeface="+mn-lt"/>
                        </a:rPr>
                        <a:t> Production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25.46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41.20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154.80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10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2015-16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68.02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47.36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25.17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42.07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145.08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</a:tbl>
          </a:graphicData>
        </a:graphic>
      </p:graphicFrame>
      <p:sp>
        <p:nvSpPr>
          <p:cNvPr id="3139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985837"/>
          </a:xfrm>
        </p:spPr>
        <p:txBody>
          <a:bodyPr/>
          <a:lstStyle/>
          <a:p>
            <a:pPr eaLnBrk="1" hangingPunct="1"/>
            <a:r>
              <a:rPr lang="en-US" smtClean="0"/>
              <a:t>Results of Production </a:t>
            </a:r>
            <a:r>
              <a:rPr lang="en-US" sz="3200" smtClean="0"/>
              <a:t>(Lakh MT)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3988" y="1293813"/>
          <a:ext cx="8836026" cy="533558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72671"/>
                <a:gridCol w="1472671"/>
                <a:gridCol w="1472671"/>
                <a:gridCol w="1472671"/>
                <a:gridCol w="1472671"/>
                <a:gridCol w="1472671"/>
              </a:tblGrid>
              <a:tr h="6084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Year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Rice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Wheat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Maize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Pulses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Food</a:t>
                      </a:r>
                      <a:r>
                        <a:rPr lang="en-US" sz="2000" baseline="0" dirty="0" smtClean="0">
                          <a:latin typeface="+mn-lt"/>
                        </a:rPr>
                        <a:t> Grain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6084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2010-11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10.95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24.26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32.25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8.68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17.53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6084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2011-12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24.63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30.49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36.83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9.91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26.53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6084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2012-13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25.23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27.97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39.75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10.52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26.44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6084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2013-14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21.10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28.55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39.66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10.44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24.77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6084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2014-15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25.25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16.57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35.08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8.48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22.16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  <a:tr h="107647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n-lt"/>
                        </a:rPr>
                        <a:t>Avg</a:t>
                      </a:r>
                      <a:r>
                        <a:rPr lang="en-US" sz="2000" dirty="0" smtClean="0">
                          <a:latin typeface="+mn-lt"/>
                        </a:rPr>
                        <a:t> last 5 years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21.432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25.568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36.714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9.606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23.486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6084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2015-16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21.04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22.44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35.71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8.44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22.08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56" marR="91456" marT="45728" marB="45728" anchor="ctr"/>
                </a:tc>
              </a:tr>
            </a:tbl>
          </a:graphicData>
        </a:graphic>
      </p:graphicFrame>
      <p:sp>
        <p:nvSpPr>
          <p:cNvPr id="4163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985837"/>
          </a:xfrm>
        </p:spPr>
        <p:txBody>
          <a:bodyPr/>
          <a:lstStyle/>
          <a:p>
            <a:pPr eaLnBrk="1" hangingPunct="1"/>
            <a:r>
              <a:rPr lang="en-US" smtClean="0"/>
              <a:t>Results of Productivity </a:t>
            </a:r>
            <a:r>
              <a:rPr lang="en-US" sz="3200" smtClean="0"/>
              <a:t>(Q/HA)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3988" y="1293813"/>
          <a:ext cx="8837612" cy="414178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09403"/>
                <a:gridCol w="2209403"/>
                <a:gridCol w="2209403"/>
                <a:gridCol w="2209403"/>
              </a:tblGrid>
              <a:tr h="517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Year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Rice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Wheat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Total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</a:tr>
              <a:tr h="517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2010-11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8.83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1.83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10.66</a:t>
                      </a:r>
                      <a:endParaRPr lang="en-IN" sz="1800" dirty="0"/>
                    </a:p>
                  </a:txBody>
                  <a:tcPr marL="91448" marR="91448" marT="45732" marB="45732" anchor="ctr"/>
                </a:tc>
              </a:tr>
              <a:tr h="517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2011-12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17.07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5.56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22.63</a:t>
                      </a:r>
                      <a:endParaRPr lang="en-IN" sz="1800" dirty="0"/>
                    </a:p>
                  </a:txBody>
                  <a:tcPr marL="91448" marR="91448" marT="45732" marB="45732" anchor="ctr"/>
                </a:tc>
              </a:tr>
              <a:tr h="517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2012-13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15.85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7.72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23.57</a:t>
                      </a:r>
                      <a:endParaRPr lang="en-IN" sz="1800" dirty="0"/>
                    </a:p>
                  </a:txBody>
                  <a:tcPr marL="91448" marR="91448" marT="45732" marB="45732" anchor="ctr"/>
                </a:tc>
              </a:tr>
              <a:tr h="517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2013-14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11.15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-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11.15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</a:tr>
              <a:tr h="517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2014-15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19.01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-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19.01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</a:tr>
              <a:tr h="517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2015-16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18.25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-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18.25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</a:tr>
              <a:tr h="517723"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32" marB="45732" anchor="ctr"/>
                </a:tc>
              </a:tr>
            </a:tbl>
          </a:graphicData>
        </a:graphic>
      </p:graphicFrame>
      <p:sp>
        <p:nvSpPr>
          <p:cNvPr id="5169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985837"/>
          </a:xfrm>
        </p:spPr>
        <p:txBody>
          <a:bodyPr/>
          <a:lstStyle/>
          <a:p>
            <a:pPr eaLnBrk="1" hangingPunct="1"/>
            <a:r>
              <a:rPr lang="en-US" smtClean="0"/>
              <a:t>Procurement </a:t>
            </a:r>
            <a:r>
              <a:rPr lang="en-US" sz="3200" smtClean="0"/>
              <a:t>(Lakh MT)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3988" y="1293813"/>
          <a:ext cx="8837612" cy="556418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09403"/>
                <a:gridCol w="2209403"/>
                <a:gridCol w="2209403"/>
                <a:gridCol w="2209403"/>
              </a:tblGrid>
              <a:tr h="11083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Scheme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Target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Expenditure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Percentage Achievement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</a:tr>
              <a:tr h="8182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RKVY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112.91</a:t>
                      </a:r>
                      <a:endParaRPr lang="en-IN" dirty="0"/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58.16</a:t>
                      </a:r>
                      <a:endParaRPr lang="en-IN" dirty="0"/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51.51%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</a:tr>
              <a:tr h="11827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NFSM (Incl.</a:t>
                      </a:r>
                      <a:r>
                        <a:rPr lang="en-US" sz="2000" baseline="0" dirty="0" smtClean="0">
                          <a:latin typeface="+mn-lt"/>
                        </a:rPr>
                        <a:t> A3P, 19 + million ton &amp; addl. pulses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148.19</a:t>
                      </a:r>
                      <a:endParaRPr lang="en-IN" dirty="0"/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79.01</a:t>
                      </a:r>
                      <a:endParaRPr lang="en-IN" dirty="0"/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54%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</a:tr>
              <a:tr h="8182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BGREI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125.82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61.18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48.62%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</a:tr>
              <a:tr h="8182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NMOOP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485.41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164.73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34%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</a:tr>
              <a:tr h="818284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TOTAL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872.33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363.08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23" marB="45723"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9858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Expenditure </a:t>
            </a:r>
            <a:br>
              <a:rPr lang="en-US" dirty="0" smtClean="0"/>
            </a:br>
            <a:r>
              <a:rPr lang="en-US" sz="3200" dirty="0" smtClean="0"/>
              <a:t>(Year 2015-16, Rs. In </a:t>
            </a:r>
            <a:r>
              <a:rPr lang="en-US" sz="3200" dirty="0" err="1" smtClean="0"/>
              <a:t>Crore</a:t>
            </a:r>
            <a:r>
              <a:rPr lang="en-US" sz="3200" dirty="0" smtClean="0"/>
              <a:t>)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985837"/>
          </a:xfrm>
        </p:spPr>
        <p:txBody>
          <a:bodyPr/>
          <a:lstStyle/>
          <a:p>
            <a:pPr eaLnBrk="1" hangingPunct="1"/>
            <a:r>
              <a:rPr lang="en-US" b="1" u="sng" smtClean="0"/>
              <a:t>INITIATIVES</a:t>
            </a:r>
            <a:endParaRPr lang="en-IN" b="1" u="sng" smtClean="0"/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250825" y="1371600"/>
            <a:ext cx="8588375" cy="5334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 SEEDS</a:t>
            </a:r>
          </a:p>
          <a:p>
            <a:pPr algn="just" eaLnBrk="1" hangingPunct="1">
              <a:buFont typeface="Courier New" pitchFamily="49" charset="0"/>
              <a:buChar char="o"/>
            </a:pPr>
            <a:r>
              <a:rPr lang="en-US" sz="2800" smtClean="0"/>
              <a:t> Increase in Production &amp; marketing capacity of BRBN.</a:t>
            </a:r>
          </a:p>
          <a:p>
            <a:pPr algn="just" eaLnBrk="1" hangingPunct="1">
              <a:buFont typeface="Courier New" pitchFamily="49" charset="0"/>
              <a:buChar char="o"/>
            </a:pPr>
            <a:r>
              <a:rPr lang="en-US" sz="2800" smtClean="0"/>
              <a:t>CM Crash Seed Programme: Foundation Seed to 2 farmers in all revenue villages at 90% subsidy.</a:t>
            </a:r>
          </a:p>
          <a:p>
            <a:pPr algn="just" eaLnBrk="1" hangingPunct="1">
              <a:buFont typeface="Courier New" pitchFamily="49" charset="0"/>
              <a:buChar char="o"/>
            </a:pPr>
            <a:r>
              <a:rPr lang="en-US" sz="2800" smtClean="0"/>
              <a:t>Seed Village Scheme</a:t>
            </a:r>
            <a:endParaRPr lang="en-US" sz="2400" smtClean="0"/>
          </a:p>
          <a:p>
            <a:pPr algn="just" eaLnBrk="1" hangingPunct="1">
              <a:buFont typeface="Courier New" pitchFamily="49" charset="0"/>
              <a:buChar char="o"/>
            </a:pPr>
            <a:r>
              <a:rPr lang="en-US" smtClean="0"/>
              <a:t>Promotion of Hybrid Seed of Paddy &amp; Maize subsidy @Rs. 100/kg</a:t>
            </a:r>
          </a:p>
          <a:p>
            <a:pPr algn="just" eaLnBrk="1" hangingPunct="1">
              <a:buFont typeface="Courier New" pitchFamily="49" charset="0"/>
              <a:buChar char="o"/>
            </a:pPr>
            <a:r>
              <a:rPr lang="en-US" smtClean="0"/>
              <a:t>Promotion of Integrated farming.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524000"/>
          <a:ext cx="7543801" cy="4038599"/>
        </p:xfrm>
        <a:graphic>
          <a:graphicData uri="http://schemas.openxmlformats.org/drawingml/2006/table">
            <a:tbl>
              <a:tblPr/>
              <a:tblGrid>
                <a:gridCol w="1336486"/>
                <a:gridCol w="1270137"/>
                <a:gridCol w="1270137"/>
                <a:gridCol w="1722740"/>
                <a:gridCol w="1944301"/>
              </a:tblGrid>
              <a:tr h="13462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MS Mincho"/>
                          <a:cs typeface="Mangal"/>
                        </a:rPr>
                        <a:t>Crop</a:t>
                      </a:r>
                      <a:endParaRPr lang="en-IN" sz="1800" dirty="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MS Mincho"/>
                          <a:cs typeface="Mangal"/>
                        </a:rPr>
                        <a:t>GOI subsidy amount</a:t>
                      </a:r>
                      <a:endParaRPr lang="en-IN" sz="1800" dirty="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State subsidy amount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MS Mincho"/>
                          <a:cs typeface="Mangal"/>
                        </a:rPr>
                        <a:t>Extra</a:t>
                      </a:r>
                      <a:endParaRPr lang="en-IN" sz="1800" dirty="0">
                        <a:latin typeface="Times New Roman"/>
                        <a:ea typeface="MS Mincho"/>
                        <a:cs typeface="Mang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MS Mincho"/>
                          <a:cs typeface="Mangal"/>
                        </a:rPr>
                        <a:t>assistance  state-plan</a:t>
                      </a:r>
                      <a:endParaRPr lang="en-IN" sz="1800" dirty="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Total Subsidy amount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(Rs. per kg)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Wheat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Paddy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Arhar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15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25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50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Gram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15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25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50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Lentil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15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25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50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Moong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15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10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MS Mincho"/>
                          <a:cs typeface="Mangal"/>
                        </a:rPr>
                        <a:t>95</a:t>
                      </a:r>
                      <a:endParaRPr lang="en-IN" sz="180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MS Mincho"/>
                          <a:cs typeface="Mangal"/>
                        </a:rPr>
                        <a:t>120</a:t>
                      </a:r>
                      <a:endParaRPr lang="en-IN" sz="1800" dirty="0">
                        <a:latin typeface="Times New Roman"/>
                        <a:ea typeface="MS Mincho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44" name="Rectangle 1"/>
          <p:cNvSpPr>
            <a:spLocks noChangeArrowheads="1"/>
          </p:cNvSpPr>
          <p:nvPr/>
        </p:nvSpPr>
        <p:spPr bwMode="auto">
          <a:xfrm>
            <a:off x="2514600" y="838200"/>
            <a:ext cx="4338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800" b="1">
                <a:latin typeface="Times New Roman" pitchFamily="18" charset="0"/>
                <a:ea typeface="MS Mincho" pitchFamily="49" charset="-128"/>
              </a:rPr>
              <a:t>Subsidy support  to farmer</a:t>
            </a:r>
            <a:endParaRPr lang="en-US" sz="36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985837"/>
          </a:xfrm>
        </p:spPr>
        <p:txBody>
          <a:bodyPr/>
          <a:lstStyle/>
          <a:p>
            <a:pPr eaLnBrk="1" hangingPunct="1"/>
            <a:r>
              <a:rPr lang="en-US" sz="3200" b="1" u="sng" smtClean="0"/>
              <a:t>Sustainable Farming Initiatives</a:t>
            </a:r>
            <a:endParaRPr lang="en-IN" sz="3200" b="1" u="sng" smtClean="0"/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893175" cy="5029200"/>
          </a:xfrm>
        </p:spPr>
        <p:txBody>
          <a:bodyPr/>
          <a:lstStyle/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mtClean="0"/>
              <a:t> Demand Based Vermi compost programme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mtClean="0"/>
              <a:t>Subsidy for commercial level Bio fertilizer and vermi compost units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mtClean="0"/>
              <a:t>Massive Green Manure Programme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mtClean="0"/>
              <a:t>Additional Support for Micro nutrients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mtClean="0"/>
              <a:t>Seed &amp; Soil Treatment with bio pesticide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mtClean="0"/>
              <a:t>Special Programme for pheromone traps and NPV</a:t>
            </a:r>
          </a:p>
          <a:p>
            <a:pPr algn="just" eaLnBrk="1" hangingPunct="1">
              <a:buFont typeface="Arial" charset="0"/>
              <a:buBlip>
                <a:blip r:embed="rId2"/>
              </a:buBlip>
            </a:pPr>
            <a:r>
              <a:rPr lang="en-US" smtClean="0"/>
              <a:t>Soil Health Card.</a:t>
            </a:r>
          </a:p>
          <a:p>
            <a:pPr algn="just" eaLnBrk="1" hangingPunct="1">
              <a:buFont typeface="Courier New" pitchFamily="49" charset="0"/>
              <a:buChar char="o"/>
            </a:pP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3988" y="1066800"/>
          <a:ext cx="8837612" cy="556259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09403"/>
                <a:gridCol w="2209403"/>
                <a:gridCol w="2209403"/>
                <a:gridCol w="2209403"/>
              </a:tblGrid>
              <a:tr h="1868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Year</a:t>
                      </a:r>
                      <a:endParaRPr lang="en-IN" sz="24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Vermi</a:t>
                      </a:r>
                      <a:r>
                        <a:rPr lang="en-US" sz="2400" dirty="0" smtClean="0">
                          <a:latin typeface="+mn-lt"/>
                        </a:rPr>
                        <a:t> compost : Farmer level (No.)</a:t>
                      </a:r>
                      <a:endParaRPr lang="en-IN" sz="24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Vermi</a:t>
                      </a:r>
                      <a:r>
                        <a:rPr lang="en-US" sz="2400" dirty="0" smtClean="0">
                          <a:latin typeface="+mn-lt"/>
                        </a:rPr>
                        <a:t> Compost:</a:t>
                      </a:r>
                      <a:r>
                        <a:rPr lang="en-US" sz="2400" baseline="0" dirty="0" smtClean="0">
                          <a:latin typeface="+mn-lt"/>
                        </a:rPr>
                        <a:t> Commercial (No.)</a:t>
                      </a:r>
                      <a:endParaRPr lang="en-IN" sz="24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Bio fertilize: Commercial level (No.)</a:t>
                      </a:r>
                      <a:endParaRPr lang="en-IN" sz="24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</a:tr>
              <a:tr h="7241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2011-12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82393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</a:tr>
              <a:tr h="7976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2012-13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145979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</a:tr>
              <a:tr h="7241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2013-14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129632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7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</a:tr>
              <a:tr h="7241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2014-15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149669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10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</a:tr>
              <a:tr h="7241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2015-16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117513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24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latin typeface="+mn-lt"/>
                        </a:rPr>
                        <a:t>2</a:t>
                      </a:r>
                      <a:endParaRPr lang="en-IN" sz="2000" dirty="0">
                        <a:latin typeface="+mn-lt"/>
                      </a:endParaRPr>
                    </a:p>
                  </a:txBody>
                  <a:tcPr marL="91448" marR="91448" marT="45715" marB="45715"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7000" y="153988"/>
            <a:ext cx="8918575" cy="912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Impact of sustainable farming initiatives</a:t>
            </a:r>
            <a:r>
              <a:rPr lang="en-US" dirty="0" smtClean="0"/>
              <a:t> 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</TotalTime>
  <Words>720</Words>
  <Application>Microsoft Office PowerPoint</Application>
  <PresentationFormat>On-screen Show (4:3)</PresentationFormat>
  <Paragraphs>283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Aharoni</vt:lpstr>
      <vt:lpstr>Times New Roman</vt:lpstr>
      <vt:lpstr>Wingdings</vt:lpstr>
      <vt:lpstr>Courier New</vt:lpstr>
      <vt:lpstr>MS Mincho</vt:lpstr>
      <vt:lpstr>Mangal</vt:lpstr>
      <vt:lpstr>Office Theme</vt:lpstr>
      <vt:lpstr>PowerPoint Presentation</vt:lpstr>
      <vt:lpstr>Results of Production (Lakh MT)</vt:lpstr>
      <vt:lpstr>Results of Productivity (Q/HA)</vt:lpstr>
      <vt:lpstr>Procurement (Lakh MT)</vt:lpstr>
      <vt:lpstr>Expenditure  (Year 2015-16, Rs. In Crore)</vt:lpstr>
      <vt:lpstr>INITIATIVES</vt:lpstr>
      <vt:lpstr>PowerPoint Presentation</vt:lpstr>
      <vt:lpstr>Sustainable Farming Initiatives</vt:lpstr>
      <vt:lpstr>Impact of sustainable farming initiatives </vt:lpstr>
      <vt:lpstr>Transfer of Technology Initiatives</vt:lpstr>
      <vt:lpstr>Initiative: Delivery Mechanism</vt:lpstr>
      <vt:lpstr>Major Experience</vt:lpstr>
      <vt:lpstr>Inter Deparmental Coordination</vt:lpstr>
      <vt:lpstr>Inter Deparmental Coordination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RABI CAMPAIGN  YEAR 2011-12</dc:title>
  <dc:creator>BIHAR-AGRICULTURE</dc:creator>
  <cp:lastModifiedBy>SUN</cp:lastModifiedBy>
  <cp:revision>299</cp:revision>
  <dcterms:created xsi:type="dcterms:W3CDTF">2006-08-16T00:00:00Z</dcterms:created>
  <dcterms:modified xsi:type="dcterms:W3CDTF">2017-03-16T18:46:57Z</dcterms:modified>
</cp:coreProperties>
</file>