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5"/>
  </p:notesMasterIdLst>
  <p:handoutMasterIdLst>
    <p:handoutMasterId r:id="rId26"/>
  </p:handoutMasterIdLst>
  <p:sldIdLst>
    <p:sldId id="466" r:id="rId2"/>
    <p:sldId id="506" r:id="rId3"/>
    <p:sldId id="517" r:id="rId4"/>
    <p:sldId id="529" r:id="rId5"/>
    <p:sldId id="515" r:id="rId6"/>
    <p:sldId id="524" r:id="rId7"/>
    <p:sldId id="519" r:id="rId8"/>
    <p:sldId id="532" r:id="rId9"/>
    <p:sldId id="533" r:id="rId10"/>
    <p:sldId id="525" r:id="rId11"/>
    <p:sldId id="534" r:id="rId12"/>
    <p:sldId id="535" r:id="rId13"/>
    <p:sldId id="530" r:id="rId14"/>
    <p:sldId id="531" r:id="rId15"/>
    <p:sldId id="494" r:id="rId16"/>
    <p:sldId id="498" r:id="rId17"/>
    <p:sldId id="540" r:id="rId18"/>
    <p:sldId id="539" r:id="rId19"/>
    <p:sldId id="541" r:id="rId20"/>
    <p:sldId id="538" r:id="rId21"/>
    <p:sldId id="537" r:id="rId22"/>
    <p:sldId id="536" r:id="rId23"/>
    <p:sldId id="432" r:id="rId24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CC00CC"/>
    <a:srgbClr val="006666"/>
    <a:srgbClr val="990099"/>
    <a:srgbClr val="FFFF99"/>
    <a:srgbClr val="FFFFCC"/>
    <a:srgbClr val="339966"/>
    <a:srgbClr val="CCECFF"/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7193" autoAdjust="0"/>
  </p:normalViewPr>
  <p:slideViewPr>
    <p:cSldViewPr>
      <p:cViewPr varScale="1">
        <p:scale>
          <a:sx n="86" d="100"/>
          <a:sy n="86" d="100"/>
        </p:scale>
        <p:origin x="-1574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20" y="-114"/>
      </p:cViewPr>
      <p:guideLst>
        <p:guide orient="horz" pos="3107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9413" cy="493713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5" y="2"/>
            <a:ext cx="2919412" cy="493713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defRPr sz="1200"/>
            </a:lvl1pPr>
          </a:lstStyle>
          <a:p>
            <a:fld id="{4F36AD89-4E89-4B0F-895A-CC415372BF6E}" type="datetimeFigureOut">
              <a:rPr lang="en-IN" smtClean="0"/>
              <a:pPr/>
              <a:t>13-12-2013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1015"/>
            <a:ext cx="2919413" cy="49371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5" y="9371015"/>
            <a:ext cx="2919412" cy="49371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200"/>
            </a:lvl1pPr>
          </a:lstStyle>
          <a:p>
            <a:fld id="{6A8642A7-ABAA-4A3F-AC5C-F3C9207FD10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5" y="3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2" y="4686301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1015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5" y="9371015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578888-D106-4FEA-BFCA-A9EB763C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5191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3691"/>
            <a:fld id="{6A8C8574-36F7-4087-8EED-05D2303D0248}" type="slidenum">
              <a:rPr lang="en-US" smtClean="0">
                <a:cs typeface="Arial" charset="0"/>
              </a:rPr>
              <a:pPr defTabSz="893691"/>
              <a:t>2</a:t>
            </a:fld>
            <a:endParaRPr lang="en-US" dirty="0" smtClean="0">
              <a:cs typeface="Arial" charset="0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17938" y="9371014"/>
            <a:ext cx="29162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79" tIns="43791" rIns="87579" bIns="43791" anchor="b"/>
          <a:lstStyle/>
          <a:p>
            <a:pPr algn="r" defTabSz="869879"/>
            <a:fld id="{CABEB798-0505-478C-84E1-1721059DD98A}" type="slidenum">
              <a:rPr lang="en-US" sz="1200"/>
              <a:pPr algn="r" defTabSz="869879"/>
              <a:t>2</a:t>
            </a:fld>
            <a:endParaRPr lang="en-US" sz="1200" dirty="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1363"/>
            <a:ext cx="4932363" cy="3698875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6" y="4684714"/>
            <a:ext cx="4938713" cy="4440237"/>
          </a:xfrm>
          <a:noFill/>
          <a:ln/>
        </p:spPr>
        <p:txBody>
          <a:bodyPr lIns="87579" tIns="43791" rIns="87579" bIns="4379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89369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283"/>
            <a:fld id="{340C29FF-F14A-4AE5-972E-0998BEB9EB42}" type="slidenum">
              <a:rPr lang="en-US" smtClean="0"/>
              <a:pPr defTabSz="918283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283"/>
            <a:fld id="{340C29FF-F14A-4AE5-972E-0998BEB9EB42}" type="slidenum">
              <a:rPr lang="en-US" smtClean="0"/>
              <a:pPr defTabSz="918283"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C2176-65DE-414C-80C5-37889205C5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FC084-F044-4F56-BD7D-DE91D405B6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5DFF6-CD19-4423-9BA3-A9DFF16C24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5C8B32C-35FE-4351-AAED-6485684D7B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DEF1-5503-4B93-B0EF-7C05BB63D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497CF-80C8-4818-B433-DA5A870364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B1724-59B3-4A5E-9629-169F11359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F547F-F8C2-42EF-9EA3-C0D92282D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085FE-7D4D-481E-8F60-09A8AEB4C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CAFD3-0A55-4ADD-9C09-AD519C1C46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54532-7D15-4B82-9110-767D88BA23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9BC2C-46A1-4312-A8EF-938A70E1B3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B5FDA-A9F9-4CAD-B87F-724B27191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759B34-2D53-4FBC-B935-DD75B723E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6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riharyana.nic.i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dell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9" y="0"/>
            <a:ext cx="9146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715000"/>
            <a:ext cx="6629400" cy="762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DEPARTMENT OF AGRICULTURE,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HARYANA</a:t>
            </a: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458200" cy="2838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Meeting of Screening Committee</a:t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Krishi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Karman Award 2012-13</a:t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b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14.12.2013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COORDINATION AND EFFORTS WITH RELATED DEPARTMENTS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410200"/>
          </a:xfrm>
        </p:spPr>
        <p:txBody>
          <a:bodyPr/>
          <a:lstStyle/>
          <a:p>
            <a:pPr marL="365125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State Level Coordination Committee under the chairmanship of Chief Minister  State Level Committee under the chairmanship of PS Agriculture for fertilizer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arrangements.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State Level Sanctioning  Committee under the chairmanship of Chief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Secretary.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State Level Executive Committee on Food Security Mission under the chairmanship of Chief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Secretary.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State Seed Production Committee under 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Chairmanship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of Principal Secretary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Agriculture.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Inter Departmental Working Group under 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Chairmanship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of PS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Agriculture.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Agriculture Officers Workshop with SAU before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Kharif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and Rabi season to finalize package of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practices.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There was no shortage of seed, fertilizer, power, irrigation and credit facilities during 2012-13.</a:t>
            </a:r>
          </a:p>
          <a:p>
            <a:pPr marL="365125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 online updating of data on NFSM website will be updated shortly whereas  the reports and information of NFSM have been put on the departmental website i.e.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www.agriharyana.nic.in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54532-7D15-4B82-9110-767D88BA2349}" type="slidenum">
              <a:rPr lang="en-US" b="1" smtClean="0"/>
              <a:pPr>
                <a:defRPr/>
              </a:pPr>
              <a:t>10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C815D-1BCE-41F8-AE4C-9A359823E282}" type="slidenum">
              <a:rPr lang="en-US" b="1" smtClean="0"/>
              <a:pPr>
                <a:defRPr/>
              </a:pPr>
              <a:t>11</a:t>
            </a:fld>
            <a:endParaRPr lang="en-US" b="1" dirty="0" smtClean="0"/>
          </a:p>
          <a:p>
            <a:pPr>
              <a:defRPr/>
            </a:pPr>
            <a:r>
              <a:rPr lang="en-US" b="1" dirty="0" err="1" smtClean="0"/>
              <a:t>Contd</a:t>
            </a:r>
            <a:r>
              <a:rPr lang="en-US" b="1" dirty="0" smtClean="0"/>
              <a:t>….</a:t>
            </a:r>
            <a:endParaRPr lang="en-US" b="1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963613" y="1"/>
            <a:ext cx="739616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STRATEGIES</a:t>
            </a:r>
          </a:p>
        </p:txBody>
      </p:sp>
      <p:graphicFrame>
        <p:nvGraphicFramePr>
          <p:cNvPr id="201884" name="Group 156"/>
          <p:cNvGraphicFramePr>
            <a:graphicFrameLocks noGrp="1"/>
          </p:cNvGraphicFramePr>
          <p:nvPr/>
        </p:nvGraphicFramePr>
        <p:xfrm>
          <a:off x="1143000" y="1524000"/>
          <a:ext cx="6049538" cy="5027840"/>
        </p:xfrm>
        <a:graphic>
          <a:graphicData uri="http://schemas.openxmlformats.org/drawingml/2006/table">
            <a:tbl>
              <a:tblPr/>
              <a:tblGrid>
                <a:gridCol w="567047"/>
                <a:gridCol w="1805191"/>
                <a:gridCol w="897778"/>
                <a:gridCol w="1244644"/>
                <a:gridCol w="1534878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S. No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Crops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2013-14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Area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Av.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Yield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Prod.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KHARIF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Rice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1150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3350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3852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Jowar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Maize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2800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Bajra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610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1950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1190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Kh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 Pulses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1950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2711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5287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RABI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Wheat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4952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12381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Gram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1145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Barley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3900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Rabi pulses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Summer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Moong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753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2715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4688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12728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Sub Total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4419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3956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17761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66" name="Rectangle 5"/>
          <p:cNvSpPr>
            <a:spLocks noChangeArrowheads="1"/>
          </p:cNvSpPr>
          <p:nvPr/>
        </p:nvSpPr>
        <p:spPr bwMode="auto">
          <a:xfrm>
            <a:off x="5257800" y="990600"/>
            <a:ext cx="3505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Area in 000 </a:t>
            </a:r>
            <a:r>
              <a:rPr lang="en-US" sz="1100" i="1" dirty="0" err="1">
                <a:latin typeface="Times New Roman" pitchFamily="18" charset="0"/>
                <a:cs typeface="Times New Roman" pitchFamily="18" charset="0"/>
              </a:rPr>
              <a:t>hects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1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Av. Yield in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kgs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hect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Production in 000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tonnes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838200"/>
            <a:ext cx="319087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 algn="just">
              <a:defRPr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Targets of food grains (2013-14)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229600" cy="33496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34400" cy="4953000"/>
          </a:xfrm>
        </p:spPr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 Treatment of Certified Seed of Wheat.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Reclamation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Water Logged &amp; Saline Areas.</a:t>
            </a: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 lakh hectares to be brought under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Ground Pipe Line (UGPL)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next 5 years (25 crore). </a:t>
            </a: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 lakh hectares to be brought under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Micro-Irrigation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during next 5 years (50 crore). </a:t>
            </a: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High-yielding </a:t>
            </a:r>
            <a:r>
              <a:rPr lang="en-US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Yellow Rust-resistant </a:t>
            </a:r>
            <a:r>
              <a:rPr lang="en-US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varieties of </a:t>
            </a: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Wheat  to be promoted.</a:t>
            </a:r>
            <a:endParaRPr lang="en-US" sz="2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area under hybrid rice planned to be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covered.</a:t>
            </a: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Area under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Summer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Moong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will be increased to 93,000 hectares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Farm Mechanization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be promoted in a big way. </a:t>
            </a: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 Manuring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be promoted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improve the soil health. </a:t>
            </a: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DSR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Rice will be promoted further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C965-F101-4CE3-8D91-1788EC1E14C7}" type="slidenum">
              <a:rPr lang="en-US" b="1" smtClean="0"/>
              <a:pPr>
                <a:defRPr/>
              </a:pPr>
              <a:t>12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pPr>
              <a:defRPr/>
            </a:pPr>
            <a:fld id="{55325142-F71D-41A1-A277-73F8807FAB90}" type="slidenum">
              <a:rPr lang="en-US" b="1"/>
              <a:pPr>
                <a:defRPr/>
              </a:pPr>
              <a:t>13</a:t>
            </a:fld>
            <a:endParaRPr lang="en-US" b="1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305800" cy="7620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FUTURE PROSPECTS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295400"/>
            <a:ext cx="8458200" cy="5410200"/>
          </a:xfrm>
          <a:noFill/>
          <a:ln w="12700">
            <a:noFill/>
          </a:ln>
        </p:spPr>
        <p:txBody>
          <a:bodyPr lIns="72000" tIns="0" rtlCol="0">
            <a:noAutofit/>
          </a:bodyPr>
          <a:lstStyle/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Wheat</a:t>
            </a:r>
          </a:p>
          <a:p>
            <a:pPr marL="765175" lvl="1" indent="-282575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The productivity of Wheat has reached its potential level &amp; scope for further improvement is limited. However, department has taken some initiatives to further improve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Wheat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productivity.</a:t>
            </a:r>
          </a:p>
          <a:p>
            <a:pPr marL="765175" lvl="1" indent="-282575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65225" lvl="2" indent="-282575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Planting of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Wheat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 18 cm spacing instead of 20 cm will be promoted vigorously. This system of planting may improve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Wheat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productivity by 5-10 %. </a:t>
            </a:r>
          </a:p>
          <a:p>
            <a:pPr marL="1165225" lvl="2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Varietal replacement will be another focus area to improve productivity. Efforts will be made to bring more area under HD-2967, HD-2894, DPW-621-50, WH-1105 &amp; HD-2851.</a:t>
            </a:r>
          </a:p>
          <a:p>
            <a:pPr marL="1165225" lvl="2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 varieties like DBW-71, WH-1124, HD-3059 &amp; HD-3043 will be introduced in the production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the next year. </a:t>
            </a:r>
          </a:p>
          <a:p>
            <a:pPr marL="1165225" lvl="2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Relay sowing of wheat in cotton for improving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Wheat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productivity in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Cotton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belt. </a:t>
            </a:r>
          </a:p>
          <a:p>
            <a:pPr marL="1165225" lvl="2" indent="-282575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Low productivity blocks/districts are being given special attention.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pPr>
              <a:defRPr/>
            </a:pPr>
            <a:fld id="{55325142-F71D-41A1-A277-73F8807FAB90}" type="slidenum">
              <a:rPr lang="en-US" b="1"/>
              <a:pPr>
                <a:defRPr/>
              </a:pPr>
              <a:t>14</a:t>
            </a:fld>
            <a:endParaRPr lang="en-US" b="1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1828800" cy="457200"/>
          </a:xfrm>
          <a:noFill/>
        </p:spPr>
        <p:txBody>
          <a:bodyPr/>
          <a:lstStyle/>
          <a:p>
            <a:pPr eaLnBrk="1" hangingPunct="1"/>
            <a:r>
              <a:rPr lang="en-US" sz="1800" i="1" dirty="0" smtClean="0"/>
              <a:t>Contd... 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762000"/>
            <a:ext cx="8763000" cy="5486400"/>
          </a:xfrm>
          <a:noFill/>
          <a:ln w="12700">
            <a:noFill/>
          </a:ln>
        </p:spPr>
        <p:txBody>
          <a:bodyPr rtlCol="0">
            <a:noAutofit/>
          </a:bodyPr>
          <a:lstStyle/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Rice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65225" lvl="2" indent="-282575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Direct Seeding have excellent potential &amp; 50% Basmati area is targeted to be brought under this system by the end of 12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plan.</a:t>
            </a:r>
          </a:p>
          <a:p>
            <a:pPr marL="1165225" lvl="2" indent="-282575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 Basmati variety PUSA-1509 will be promoted.</a:t>
            </a:r>
          </a:p>
          <a:p>
            <a:pPr marL="1165225" lvl="2" indent="-282575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Cultivation of hybrid rice will be promoted to improve rice productivity (20 % area).</a:t>
            </a:r>
          </a:p>
          <a:p>
            <a:pPr marL="1165225" lvl="2" indent="-282575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Targeted 55,000 hectares area to be shifted to Maize during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Kharif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2014.</a:t>
            </a: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Summer Moong</a:t>
            </a:r>
          </a:p>
          <a:p>
            <a:pPr marL="1165225" lvl="2" indent="-282575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Good prospects of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Summer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oong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Paddy areas as adequate irrigation facilities are available.</a:t>
            </a:r>
          </a:p>
          <a:p>
            <a:pPr marL="1165225" lvl="2" indent="-282575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 to bring 1.00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hectares area under this crop.</a:t>
            </a: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Spring Maize</a:t>
            </a:r>
          </a:p>
          <a:p>
            <a:pPr marL="1165225" lvl="2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Good scope of spring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Maize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 areas vacated by potato crop.</a:t>
            </a:r>
          </a:p>
          <a:p>
            <a:pPr marL="1165225" lvl="2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Productivity of 50-60 quintals per hectare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 achieved.</a:t>
            </a:r>
          </a:p>
          <a:p>
            <a:pPr marL="1165225" lvl="2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C00CC"/>
              </a:buClr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area of 20,000 hectares targeted during spring 2013-14.</a:t>
            </a:r>
          </a:p>
          <a:p>
            <a:pPr marL="365125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buNone/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buNone/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82575" algn="just" eaLnBrk="1" fontAlgn="auto" hangingPunct="1">
              <a:lnSpc>
                <a:spcPct val="80000"/>
              </a:lnSpc>
              <a:spcAft>
                <a:spcPts val="1200"/>
              </a:spcAft>
              <a:buClr>
                <a:srgbClr val="CC00CC"/>
              </a:buClr>
              <a:buFont typeface="Wingdings" pitchFamily="2" charset="2"/>
              <a:buChar char="Ø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Initiatives to improve Rice Production 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Seeding of Rice (DSR)</a:t>
            </a: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057400"/>
          </a:xfrm>
        </p:spPr>
        <p:txBody>
          <a:bodyPr/>
          <a:lstStyle/>
          <a:p>
            <a:pPr marL="2667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Saving of 20 – 25 % irrigation water</a:t>
            </a:r>
          </a:p>
          <a:p>
            <a:pPr marL="2667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Saving of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&amp; energy</a:t>
            </a:r>
          </a:p>
          <a:p>
            <a:pPr marL="2667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Advancement in crop sowing</a:t>
            </a:r>
          </a:p>
          <a:p>
            <a:pPr algn="l">
              <a:spcBef>
                <a:spcPts val="0"/>
              </a:spcBef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609600" cy="381000"/>
          </a:xfrm>
        </p:spPr>
        <p:txBody>
          <a:bodyPr/>
          <a:lstStyle/>
          <a:p>
            <a:pPr>
              <a:defRPr/>
            </a:pPr>
            <a:fld id="{4373AD23-9224-419D-99CB-47C522D21279}" type="slidenum">
              <a:rPr lang="en-US" sz="1400" b="1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SC02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539750" y="22860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Agro-techniques for DSR</a:t>
            </a:r>
          </a:p>
        </p:txBody>
      </p:sp>
      <p:pic>
        <p:nvPicPr>
          <p:cNvPr id="4099" name="Picture 5" descr="DSR at 25 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3001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609600" cy="381000"/>
          </a:xfrm>
        </p:spPr>
        <p:txBody>
          <a:bodyPr/>
          <a:lstStyle/>
          <a:p>
            <a:pPr>
              <a:defRPr/>
            </a:pPr>
            <a:fld id="{4373AD23-9224-419D-99CB-47C522D21279}" type="slidenum"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DSC07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8382000" y="62484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1400" dirty="0" smtClean="0"/>
              <a:t>17</a:t>
            </a:r>
            <a:endParaRPr lang="en-IN" sz="1400" dirty="0"/>
          </a:p>
        </p:txBody>
      </p:sp>
      <p:sp>
        <p:nvSpPr>
          <p:cNvPr id="5" name="Rectangle 4"/>
          <p:cNvSpPr/>
          <p:nvPr/>
        </p:nvSpPr>
        <p:spPr>
          <a:xfrm>
            <a:off x="3124200" y="228600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Relay Sowing Wheat in Cotton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DSC07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8382000" y="62484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1400" dirty="0" smtClean="0"/>
              <a:t>18</a:t>
            </a:r>
            <a:endParaRPr lang="en-IN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639763"/>
          </a:xfrm>
          <a:solidFill>
            <a:srgbClr val="CCECF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PROMOTION OF FARM IMPLEMENTS</a:t>
            </a:r>
            <a:endParaRPr lang="en-IN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13" descr="laser level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4025" y="722313"/>
            <a:ext cx="3757613" cy="2020887"/>
          </a:xfrm>
          <a:noFill/>
        </p:spPr>
      </p:pic>
      <p:pic>
        <p:nvPicPr>
          <p:cNvPr id="51204" name="Picture 7" descr="Straw reaper C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6000" contrast="18000"/>
          </a:blip>
          <a:srcRect r="8716" b="25397"/>
          <a:stretch>
            <a:fillRect/>
          </a:stretch>
        </p:blipFill>
        <p:spPr>
          <a:xfrm>
            <a:off x="439738" y="3800475"/>
            <a:ext cx="3784600" cy="2073275"/>
          </a:xfr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788" y="6365875"/>
            <a:ext cx="384175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371475" y="2843213"/>
            <a:ext cx="3822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hlink"/>
              </a:buClr>
              <a:buFontTx/>
              <a:buChar char="•"/>
            </a:pPr>
            <a:r>
              <a:rPr lang="en-US" sz="1600" u="sng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500 Laser Land Levelers</a:t>
            </a:r>
            <a:r>
              <a:rPr lang="en-US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targeted to be </a:t>
            </a:r>
            <a:br>
              <a:rPr lang="en-US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distributed on subsidy in 2013-14.</a:t>
            </a:r>
          </a:p>
          <a:p>
            <a:pPr algn="just">
              <a:buFontTx/>
              <a:buChar char="•"/>
            </a:pPr>
            <a:r>
              <a:rPr lang="en-US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Subsidy  </a:t>
            </a:r>
            <a:r>
              <a:rPr lang="en-US" sz="1600" u="sng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@Rs.50,000/-</a:t>
            </a:r>
            <a:r>
              <a:rPr lang="en-US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per machine.</a:t>
            </a:r>
          </a:p>
        </p:txBody>
      </p:sp>
      <p:sp>
        <p:nvSpPr>
          <p:cNvPr id="51207" name="Text Box 12"/>
          <p:cNvSpPr txBox="1">
            <a:spLocks noChangeArrowheads="1"/>
          </p:cNvSpPr>
          <p:nvPr/>
        </p:nvSpPr>
        <p:spPr bwMode="auto">
          <a:xfrm>
            <a:off x="285750" y="5949950"/>
            <a:ext cx="4194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hlink"/>
              </a:buClr>
              <a:buFontTx/>
              <a:buChar char="•"/>
            </a:pPr>
            <a:r>
              <a:rPr lang="en-US" sz="1600" u="sng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5,00 Straw Reapers</a:t>
            </a:r>
            <a:r>
              <a:rPr lang="en-US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will be distributed </a:t>
            </a:r>
            <a:br>
              <a:rPr lang="en-US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on subsidy.</a:t>
            </a:r>
          </a:p>
          <a:p>
            <a:pPr algn="just">
              <a:buFontTx/>
              <a:buChar char="•"/>
            </a:pPr>
            <a:r>
              <a:rPr lang="en-US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Subsidy  </a:t>
            </a:r>
            <a:r>
              <a:rPr lang="en-US" sz="1600" u="sng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@Rs.40,000/-</a:t>
            </a:r>
            <a:r>
              <a:rPr lang="en-US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per machine.</a:t>
            </a:r>
          </a:p>
        </p:txBody>
      </p:sp>
      <p:pic>
        <p:nvPicPr>
          <p:cNvPr id="51208" name="Picture 6" descr="HS3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583113" y="739775"/>
            <a:ext cx="39735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3"/>
          <p:cNvSpPr txBox="1">
            <a:spLocks noChangeArrowheads="1"/>
          </p:cNvSpPr>
          <p:nvPr/>
        </p:nvSpPr>
        <p:spPr bwMode="auto">
          <a:xfrm>
            <a:off x="4495800" y="2819400"/>
            <a:ext cx="4267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just" defTabSz="912813">
              <a:lnSpc>
                <a:spcPct val="90000"/>
              </a:lnSpc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Happy Seeder </a:t>
            </a:r>
            <a:r>
              <a:rPr lang="en-US" sz="1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sowing of Wheat crop after harvesting of Paddy crop in standing stubbles.</a:t>
            </a:r>
          </a:p>
          <a:p>
            <a:pPr marL="269875" indent="-269875" algn="just" defTabSz="912813">
              <a:lnSpc>
                <a:spcPct val="90000"/>
              </a:lnSpc>
              <a:buFontTx/>
              <a:buChar char="•"/>
            </a:pPr>
            <a:r>
              <a:rPr lang="en-US" sz="1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Cost around Rs 100000/-</a:t>
            </a:r>
            <a:endParaRPr lang="en-IN" sz="1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0" name="Text Box 15"/>
          <p:cNvSpPr txBox="1">
            <a:spLocks noChangeArrowheads="1"/>
          </p:cNvSpPr>
          <p:nvPr/>
        </p:nvSpPr>
        <p:spPr bwMode="auto">
          <a:xfrm>
            <a:off x="4557713" y="5611813"/>
            <a:ext cx="439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n-US" sz="1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Rotavators</a:t>
            </a:r>
            <a:r>
              <a:rPr lang="en-US" sz="1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help in better decomposition of crop residue &amp; saves fuel and </a:t>
            </a:r>
            <a:r>
              <a:rPr lang="en-US" sz="1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1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algn="just">
              <a:buFontTx/>
              <a:buChar char="•"/>
            </a:pPr>
            <a:r>
              <a:rPr lang="en-US" sz="1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Subsidy @ 50% of the cost or Rs.30,000/-  </a:t>
            </a:r>
            <a:br>
              <a:rPr lang="en-US" sz="1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per machine.</a:t>
            </a:r>
          </a:p>
        </p:txBody>
      </p:sp>
      <p:pic>
        <p:nvPicPr>
          <p:cNvPr id="51211" name="Picture 31" descr="Rotavator cut"/>
          <p:cNvPicPr>
            <a:picLocks noChangeAspect="1" noChangeArrowheads="1"/>
          </p:cNvPicPr>
          <p:nvPr/>
        </p:nvPicPr>
        <p:blipFill>
          <a:blip r:embed="rId5" cstate="print">
            <a:lum bright="12000" contrast="30000"/>
          </a:blip>
          <a:srcRect b="14436"/>
          <a:stretch>
            <a:fillRect/>
          </a:stretch>
        </p:blipFill>
        <p:spPr bwMode="auto">
          <a:xfrm>
            <a:off x="4765675" y="3886200"/>
            <a:ext cx="384968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04275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HARYANA  AT A GLANCE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A86B3E-678B-4035-85E2-2D4AA23AF43A}" type="slidenum">
              <a:rPr lang="en-US" sz="1200" b="1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b="1" dirty="0">
              <a:solidFill>
                <a:schemeClr val="tx2">
                  <a:shade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304800" y="9144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State of Haryana came into existence on 1</a:t>
            </a:r>
            <a:r>
              <a:rPr lang="en-US" sz="20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November, 1966.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1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Geographical Area (GA)	4.42 m ha    (1.4% of India)</a:t>
            </a:r>
          </a:p>
          <a:p>
            <a:pPr marL="609600" indent="-609600">
              <a:lnSpc>
                <a:spcPct val="1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Cultivable Area (CA)		3.757 m ha  (85.0% of GA)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Cultivated Area		3.64 m ha  (96.9% of CA)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 2" pitchFamily="18" charset="2"/>
              <a:buNone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Gross Cropped Area		6.351 m ha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Cropping Intensity		185%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 2" pitchFamily="18" charset="2"/>
              <a:buNone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Irrigated Area                        	3.069 m ha (84 %)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Canal Irrigation 		1.283 m Ha (42.8%)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Groundwater Irrigation 	1.784 m Ha (57.2%)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Under-ground Water 	 	54 % brackish	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 2" pitchFamily="18" charset="2"/>
              <a:buNone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Farming Families		16.17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(2011 Census)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Marginal Farmers		7.78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(48.1%) (own 3.61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 – 9.9%)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Small Farmers  		3.15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(19.5%) (own 4.63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 – 12.8%)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Others 			5.24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(32.4%) (own 28.21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 – 77.3%)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Wingdings 2" pitchFamily="18" charset="2"/>
              <a:buNone/>
            </a:pPr>
            <a:r>
              <a:rPr lang="en-US" sz="1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</a:t>
            </a:r>
          </a:p>
          <a:p>
            <a:pPr marL="609600" indent="-609600">
              <a:lnSpc>
                <a:spcPct val="80000"/>
              </a:lnSpc>
              <a:spcBef>
                <a:spcPts val="575"/>
              </a:spcBef>
              <a:buClr>
                <a:srgbClr val="FF3300"/>
              </a:buClr>
              <a:buFont typeface="Courier New" pitchFamily="49" charset="0"/>
              <a:buChar char="o"/>
            </a:pPr>
            <a:endParaRPr lang="en-US" sz="1600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BEST PRACTICES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/>
              <a:t>Under Ground Pipe Line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 l="4906" t="21944" r="5331" b="6795"/>
          <a:stretch>
            <a:fillRect/>
          </a:stretch>
        </p:blipFill>
        <p:spPr bwMode="auto">
          <a:xfrm>
            <a:off x="914400" y="1524000"/>
            <a:ext cx="32004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85800" y="57150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ISI Marked HDPE/PVC Pipes are laid at one meter depth.</a:t>
            </a:r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 cstate="print"/>
          <a:srcRect l="19508" t="21796" r="14780" b="5128"/>
          <a:stretch>
            <a:fillRect/>
          </a:stretch>
        </p:blipFill>
        <p:spPr bwMode="auto">
          <a:xfrm>
            <a:off x="4713288" y="1600200"/>
            <a:ext cx="32004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685800" y="60960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Subsidy @ 50% or maximum  Rs. 60,000 per beneficiary.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163" y="6338888"/>
            <a:ext cx="582612" cy="47625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20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319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 LAND LEVELER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(Introduced in 2007-08)</a:t>
            </a:r>
            <a:endParaRPr lang="en-I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11" descr="Laser Land Leveler Fine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76200" y="1371600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5"/>
          <p:cNvSpPr txBox="1">
            <a:spLocks noChangeArrowheads="1"/>
          </p:cNvSpPr>
          <p:nvPr/>
        </p:nvSpPr>
        <p:spPr bwMode="auto">
          <a:xfrm>
            <a:off x="4267200" y="1490663"/>
            <a:ext cx="45720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 algn="just" defTabSz="912813">
              <a:lnSpc>
                <a:spcPct val="90000"/>
              </a:lnSpc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 Saving 15-20%.</a:t>
            </a:r>
          </a:p>
          <a:p>
            <a:pPr marL="269875" indent="-269875" algn="just" defTabSz="912813">
              <a:lnSpc>
                <a:spcPct val="90000"/>
              </a:lnSpc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Leads to uniform irrigation.</a:t>
            </a:r>
          </a:p>
          <a:p>
            <a:pPr marL="269875" indent="-269875" algn="just" defTabSz="912813">
              <a:lnSpc>
                <a:spcPct val="90000"/>
              </a:lnSpc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IN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Reduces consumption of fertilizer and pesticides 18-20%.</a:t>
            </a:r>
          </a:p>
          <a:p>
            <a:pPr marL="269875" indent="-269875" algn="just" defTabSz="912813">
              <a:lnSpc>
                <a:spcPct val="90000"/>
              </a:lnSpc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IN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Saving in Electricity and Diesel.</a:t>
            </a:r>
          </a:p>
          <a:p>
            <a:pPr marL="269875" indent="-269875" algn="just" defTabSz="912813">
              <a:lnSpc>
                <a:spcPct val="90000"/>
              </a:lnSpc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IN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Desired slope can be maintained to drain out the excess water in heavy rainfall areas. </a:t>
            </a:r>
          </a:p>
          <a:p>
            <a:pPr marL="269875" indent="-269875" algn="just" defTabSz="912813">
              <a:lnSpc>
                <a:spcPct val="90000"/>
              </a:lnSpc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IN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in irrigated area/command area.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292850"/>
            <a:ext cx="582612" cy="47625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21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304800" y="63500"/>
            <a:ext cx="8534400" cy="8509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PROMOTION OF DSR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 l="50078" t="22581" r="11069" b="12903"/>
          <a:stretch>
            <a:fillRect/>
          </a:stretch>
        </p:blipFill>
        <p:spPr bwMode="auto">
          <a:xfrm>
            <a:off x="1071563" y="858838"/>
            <a:ext cx="6335712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30288" y="5521325"/>
          <a:ext cx="6374126" cy="1065217"/>
        </p:xfrm>
        <a:graphic>
          <a:graphicData uri="http://schemas.openxmlformats.org/drawingml/2006/table">
            <a:tbl>
              <a:tblPr/>
              <a:tblGrid>
                <a:gridCol w="1755952"/>
                <a:gridCol w="4618174"/>
              </a:tblGrid>
              <a:tr h="37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Basmati Varieties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21 to 31 %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Non-Basmati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22 %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Hybrids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 to 25 %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858838" y="4779963"/>
            <a:ext cx="69865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Water Saving in DSR (CIMMYT Report) </a:t>
            </a:r>
            <a:endParaRPr lang="en-US" sz="2800" b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292850"/>
            <a:ext cx="582612" cy="47625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22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609600" y="990600"/>
            <a:ext cx="7723188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>
              <a:defRPr/>
            </a:pPr>
            <a:endParaRPr lang="en-US" sz="7200" b="1" u="sng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u="sng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website: </a:t>
            </a:r>
            <a:r>
              <a:rPr lang="en-US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agriharyana.nic.in</a:t>
            </a:r>
          </a:p>
          <a:p>
            <a:pPr algn="r">
              <a:defRPr/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e-mail : </a:t>
            </a:r>
            <a:r>
              <a:rPr lang="en-US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agriharyana2009@gmail.com</a:t>
            </a:r>
          </a:p>
          <a:p>
            <a:pPr algn="r">
              <a:defRPr/>
            </a:pPr>
            <a:r>
              <a:rPr lang="en-US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agriculture@hry.nic.in</a:t>
            </a:r>
          </a:p>
        </p:txBody>
      </p:sp>
      <p:pic>
        <p:nvPicPr>
          <p:cNvPr id="48131" name="Picture 3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28194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23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7D66F-3929-4536-BA84-9252D3BD34ED}" type="slidenum">
              <a:rPr lang="en-US" b="1" smtClean="0"/>
              <a:pPr>
                <a:defRPr/>
              </a:pPr>
              <a:t>3</a:t>
            </a:fld>
            <a:endParaRPr lang="en-US" b="1" dirty="0"/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85800" y="457200"/>
            <a:ext cx="7642225" cy="60324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buClr>
                <a:srgbClr val="FF0000"/>
              </a:buClr>
            </a:pPr>
            <a:r>
              <a:rPr lang="en-IN" sz="3200" b="1" dirty="0">
                <a:solidFill>
                  <a:srgbClr val="FF0000"/>
                </a:solidFill>
              </a:rPr>
              <a:t>Mile </a:t>
            </a:r>
            <a:r>
              <a:rPr lang="en-IN" sz="3200" b="1" dirty="0" smtClean="0">
                <a:solidFill>
                  <a:srgbClr val="FF0000"/>
                </a:solidFill>
              </a:rPr>
              <a:t>Stones </a:t>
            </a:r>
            <a:endParaRPr lang="en-IN" sz="3200" b="1" dirty="0">
              <a:solidFill>
                <a:srgbClr val="FF0000"/>
              </a:solidFill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IN" dirty="0">
                <a:solidFill>
                  <a:srgbClr val="0000FF"/>
                </a:solidFill>
              </a:rPr>
              <a:t>	</a:t>
            </a:r>
            <a:r>
              <a:rPr lang="en-IN" dirty="0" smtClean="0">
                <a:solidFill>
                  <a:srgbClr val="0000FF"/>
                </a:solidFill>
              </a:rPr>
              <a:t>Twice recipient of </a:t>
            </a:r>
            <a:r>
              <a:rPr lang="en-IN" dirty="0" err="1" smtClean="0">
                <a:solidFill>
                  <a:srgbClr val="0000FF"/>
                </a:solidFill>
              </a:rPr>
              <a:t>Krishi</a:t>
            </a:r>
            <a:r>
              <a:rPr lang="en-IN" dirty="0" smtClean="0">
                <a:solidFill>
                  <a:srgbClr val="0000FF"/>
                </a:solidFill>
              </a:rPr>
              <a:t> </a:t>
            </a:r>
            <a:r>
              <a:rPr lang="en-IN" dirty="0">
                <a:solidFill>
                  <a:srgbClr val="0000FF"/>
                </a:solidFill>
              </a:rPr>
              <a:t>Karman Award </a:t>
            </a:r>
            <a:r>
              <a:rPr lang="en-IN" dirty="0" smtClean="0">
                <a:solidFill>
                  <a:srgbClr val="0000FF"/>
                </a:solidFill>
              </a:rPr>
              <a:t>for </a:t>
            </a:r>
            <a:br>
              <a:rPr lang="en-IN" dirty="0" smtClean="0">
                <a:solidFill>
                  <a:srgbClr val="0000FF"/>
                </a:solidFill>
              </a:rPr>
            </a:br>
            <a:r>
              <a:rPr lang="en-IN" dirty="0" smtClean="0">
                <a:solidFill>
                  <a:srgbClr val="0000FF"/>
                </a:solidFill>
              </a:rPr>
              <a:t>        best performing State under Wheat during the years 2010-11 	and 2011-12</a:t>
            </a:r>
            <a:r>
              <a:rPr lang="en-IN" dirty="0">
                <a:solidFill>
                  <a:srgbClr val="0000FF"/>
                </a:solidFill>
              </a:rPr>
              <a:t>.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IN" dirty="0">
                <a:solidFill>
                  <a:srgbClr val="0000FF"/>
                </a:solidFill>
              </a:rPr>
              <a:t>	</a:t>
            </a:r>
            <a:r>
              <a:rPr lang="en-IN" dirty="0" smtClean="0">
                <a:solidFill>
                  <a:srgbClr val="0000FF"/>
                </a:solidFill>
              </a:rPr>
              <a:t>Second largest contributor </a:t>
            </a:r>
            <a:r>
              <a:rPr lang="en-IN" dirty="0">
                <a:solidFill>
                  <a:srgbClr val="0000FF"/>
                </a:solidFill>
              </a:rPr>
              <a:t>of </a:t>
            </a:r>
            <a:r>
              <a:rPr lang="en-IN" dirty="0" smtClean="0">
                <a:solidFill>
                  <a:srgbClr val="0000FF"/>
                </a:solidFill>
              </a:rPr>
              <a:t>food grains </a:t>
            </a:r>
            <a:r>
              <a:rPr lang="en-IN" dirty="0">
                <a:solidFill>
                  <a:srgbClr val="0000FF"/>
                </a:solidFill>
              </a:rPr>
              <a:t>to </a:t>
            </a:r>
            <a:r>
              <a:rPr lang="en-IN" dirty="0" smtClean="0">
                <a:solidFill>
                  <a:srgbClr val="0000FF"/>
                </a:solidFill>
              </a:rPr>
              <a:t>the central </a:t>
            </a:r>
            <a:r>
              <a:rPr lang="en-IN" dirty="0">
                <a:solidFill>
                  <a:srgbClr val="0000FF"/>
                </a:solidFill>
              </a:rPr>
              <a:t>pool.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IN" dirty="0">
                <a:solidFill>
                  <a:srgbClr val="0000FF"/>
                </a:solidFill>
              </a:rPr>
              <a:t>	1</a:t>
            </a:r>
            <a:r>
              <a:rPr lang="en-IN" baseline="30000" dirty="0">
                <a:solidFill>
                  <a:srgbClr val="0000FF"/>
                </a:solidFill>
              </a:rPr>
              <a:t>st</a:t>
            </a:r>
            <a:r>
              <a:rPr lang="en-IN" dirty="0">
                <a:solidFill>
                  <a:srgbClr val="0000FF"/>
                </a:solidFill>
              </a:rPr>
              <a:t> in Basmati </a:t>
            </a:r>
            <a:r>
              <a:rPr lang="en-IN" dirty="0" smtClean="0">
                <a:solidFill>
                  <a:srgbClr val="0000FF"/>
                </a:solidFill>
              </a:rPr>
              <a:t>Rice </a:t>
            </a:r>
            <a:r>
              <a:rPr lang="en-IN" dirty="0">
                <a:solidFill>
                  <a:srgbClr val="0000FF"/>
                </a:solidFill>
              </a:rPr>
              <a:t>export</a:t>
            </a:r>
            <a:r>
              <a:rPr lang="en-IN" sz="2400" dirty="0">
                <a:solidFill>
                  <a:srgbClr val="0000FF"/>
                </a:solidFill>
              </a:rPr>
              <a:t>. </a:t>
            </a:r>
          </a:p>
          <a:p>
            <a:pPr lvl="1" algn="just">
              <a:buClr>
                <a:srgbClr val="FF0000"/>
              </a:buClr>
            </a:pPr>
            <a:r>
              <a:rPr lang="en-IN" sz="2800" b="1" dirty="0">
                <a:solidFill>
                  <a:srgbClr val="FF0000"/>
                </a:solidFill>
              </a:rPr>
              <a:t>Other Achievements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IN" dirty="0">
                <a:solidFill>
                  <a:srgbClr val="0000FF"/>
                </a:solidFill>
              </a:rPr>
              <a:t>	Productivity of both Coarse and Basmati Paddy during </a:t>
            </a:r>
            <a:r>
              <a:rPr lang="en-IN" dirty="0" err="1" smtClean="0">
                <a:solidFill>
                  <a:srgbClr val="0000FF"/>
                </a:solidFill>
              </a:rPr>
              <a:t>Kharif</a:t>
            </a:r>
            <a:r>
              <a:rPr lang="en-IN" dirty="0" smtClean="0">
                <a:solidFill>
                  <a:srgbClr val="0000FF"/>
                </a:solidFill>
              </a:rPr>
              <a:t> 	2012 was </a:t>
            </a:r>
            <a:r>
              <a:rPr lang="en-IN" dirty="0">
                <a:solidFill>
                  <a:srgbClr val="0000FF"/>
                </a:solidFill>
              </a:rPr>
              <a:t>4,003 kg </a:t>
            </a:r>
            <a:r>
              <a:rPr lang="en-IN" dirty="0" smtClean="0">
                <a:solidFill>
                  <a:srgbClr val="0000FF"/>
                </a:solidFill>
              </a:rPr>
              <a:t>per </a:t>
            </a:r>
            <a:r>
              <a:rPr lang="en-IN" dirty="0" err="1" smtClean="0">
                <a:solidFill>
                  <a:srgbClr val="0000FF"/>
                </a:solidFill>
              </a:rPr>
              <a:t>hect</a:t>
            </a:r>
            <a:r>
              <a:rPr lang="en-IN" dirty="0">
                <a:solidFill>
                  <a:srgbClr val="0000FF"/>
                </a:solidFill>
              </a:rPr>
              <a:t>. and 2,587 kg per </a:t>
            </a:r>
            <a:r>
              <a:rPr lang="en-IN" dirty="0" err="1">
                <a:solidFill>
                  <a:srgbClr val="0000FF"/>
                </a:solidFill>
              </a:rPr>
              <a:t>hect</a:t>
            </a:r>
            <a:r>
              <a:rPr lang="en-IN" dirty="0">
                <a:solidFill>
                  <a:srgbClr val="0000FF"/>
                </a:solidFill>
              </a:rPr>
              <a:t>. </a:t>
            </a:r>
            <a:r>
              <a:rPr lang="en-IN" dirty="0" smtClean="0">
                <a:solidFill>
                  <a:srgbClr val="0000FF"/>
                </a:solidFill>
              </a:rPr>
              <a:t>	respectively</a:t>
            </a:r>
            <a:r>
              <a:rPr lang="en-IN" dirty="0">
                <a:solidFill>
                  <a:srgbClr val="0000FF"/>
                </a:solidFill>
              </a:rPr>
              <a:t>. This is </a:t>
            </a:r>
            <a:r>
              <a:rPr lang="en-IN" dirty="0" smtClean="0">
                <a:solidFill>
                  <a:srgbClr val="0000FF"/>
                </a:solidFill>
              </a:rPr>
              <a:t>the </a:t>
            </a:r>
            <a:r>
              <a:rPr lang="en-IN" dirty="0">
                <a:solidFill>
                  <a:srgbClr val="0000FF"/>
                </a:solidFill>
              </a:rPr>
              <a:t>highest ever in the State </a:t>
            </a:r>
            <a:r>
              <a:rPr lang="en-IN" dirty="0" smtClean="0">
                <a:solidFill>
                  <a:srgbClr val="0000FF"/>
                </a:solidFill>
              </a:rPr>
              <a:t>since its 	creation </a:t>
            </a:r>
            <a:r>
              <a:rPr lang="en-IN" dirty="0">
                <a:solidFill>
                  <a:srgbClr val="0000FF"/>
                </a:solidFill>
              </a:rPr>
              <a:t>in 1966.</a:t>
            </a:r>
            <a:endParaRPr lang="en-US" dirty="0">
              <a:solidFill>
                <a:srgbClr val="0000FF"/>
              </a:solidFill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IN" dirty="0">
                <a:solidFill>
                  <a:srgbClr val="0000FF"/>
                </a:solidFill>
              </a:rPr>
              <a:t>	Productivity of </a:t>
            </a:r>
            <a:r>
              <a:rPr lang="en-IN" dirty="0" err="1">
                <a:solidFill>
                  <a:srgbClr val="0000FF"/>
                </a:solidFill>
              </a:rPr>
              <a:t>Kharif</a:t>
            </a:r>
            <a:r>
              <a:rPr lang="en-IN" dirty="0">
                <a:solidFill>
                  <a:srgbClr val="0000FF"/>
                </a:solidFill>
              </a:rPr>
              <a:t> food </a:t>
            </a:r>
            <a:r>
              <a:rPr lang="en-IN" dirty="0" smtClean="0">
                <a:solidFill>
                  <a:srgbClr val="0000FF"/>
                </a:solidFill>
              </a:rPr>
              <a:t>grains </a:t>
            </a:r>
            <a:r>
              <a:rPr lang="en-IN" dirty="0">
                <a:solidFill>
                  <a:srgbClr val="0000FF"/>
                </a:solidFill>
              </a:rPr>
              <a:t>during </a:t>
            </a:r>
            <a:r>
              <a:rPr lang="en-IN" dirty="0" err="1" smtClean="0">
                <a:solidFill>
                  <a:srgbClr val="0000FF"/>
                </a:solidFill>
              </a:rPr>
              <a:t>Kharif</a:t>
            </a:r>
            <a:r>
              <a:rPr lang="en-IN" dirty="0" smtClean="0">
                <a:solidFill>
                  <a:srgbClr val="0000FF"/>
                </a:solidFill>
              </a:rPr>
              <a:t> </a:t>
            </a:r>
            <a:r>
              <a:rPr lang="en-IN" dirty="0">
                <a:solidFill>
                  <a:srgbClr val="0000FF"/>
                </a:solidFill>
              </a:rPr>
              <a:t>2012 at 2819 </a:t>
            </a:r>
            <a:r>
              <a:rPr lang="en-IN" dirty="0" smtClean="0">
                <a:solidFill>
                  <a:srgbClr val="0000FF"/>
                </a:solidFill>
              </a:rPr>
              <a:t>kg. </a:t>
            </a:r>
            <a:r>
              <a:rPr lang="en-IN" dirty="0" smtClean="0">
                <a:solidFill>
                  <a:srgbClr val="0000FF"/>
                </a:solidFill>
              </a:rPr>
              <a:t>	per </a:t>
            </a:r>
            <a:r>
              <a:rPr lang="en-IN" dirty="0" smtClean="0">
                <a:solidFill>
                  <a:srgbClr val="0000FF"/>
                </a:solidFill>
              </a:rPr>
              <a:t>hectare </a:t>
            </a:r>
            <a:r>
              <a:rPr lang="en-IN" dirty="0">
                <a:solidFill>
                  <a:srgbClr val="0000FF"/>
                </a:solidFill>
              </a:rPr>
              <a:t>was </a:t>
            </a:r>
            <a:r>
              <a:rPr lang="en-IN" dirty="0" smtClean="0">
                <a:solidFill>
                  <a:srgbClr val="0000FF"/>
                </a:solidFill>
              </a:rPr>
              <a:t>the highest </a:t>
            </a:r>
            <a:r>
              <a:rPr lang="en-IN" dirty="0">
                <a:solidFill>
                  <a:srgbClr val="0000FF"/>
                </a:solidFill>
              </a:rPr>
              <a:t>in the State since its inception.</a:t>
            </a:r>
            <a:endParaRPr lang="en-US" dirty="0">
              <a:solidFill>
                <a:srgbClr val="0000FF"/>
              </a:solidFill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IN" dirty="0">
                <a:solidFill>
                  <a:srgbClr val="0000FF"/>
                </a:solidFill>
              </a:rPr>
              <a:t>	Haryana achieved record production of 39.76 </a:t>
            </a:r>
            <a:r>
              <a:rPr lang="en-IN" dirty="0" err="1" smtClean="0">
                <a:solidFill>
                  <a:srgbClr val="0000FF"/>
                </a:solidFill>
              </a:rPr>
              <a:t>lac</a:t>
            </a:r>
            <a:r>
              <a:rPr lang="en-IN" dirty="0" smtClean="0">
                <a:solidFill>
                  <a:srgbClr val="0000FF"/>
                </a:solidFill>
              </a:rPr>
              <a:t> </a:t>
            </a:r>
            <a:r>
              <a:rPr lang="en-IN" dirty="0">
                <a:solidFill>
                  <a:srgbClr val="0000FF"/>
                </a:solidFill>
              </a:rPr>
              <a:t>MTs of </a:t>
            </a:r>
            <a:r>
              <a:rPr lang="en-IN" u="sng" dirty="0">
                <a:solidFill>
                  <a:srgbClr val="0000FF"/>
                </a:solidFill>
              </a:rPr>
              <a:t>Rice</a:t>
            </a:r>
            <a:r>
              <a:rPr lang="en-IN" dirty="0">
                <a:solidFill>
                  <a:srgbClr val="0000FF"/>
                </a:solidFill>
              </a:rPr>
              <a:t> </a:t>
            </a:r>
            <a:r>
              <a:rPr lang="en-IN" dirty="0" smtClean="0">
                <a:solidFill>
                  <a:srgbClr val="0000FF"/>
                </a:solidFill>
              </a:rPr>
              <a:t>	during Kharif-2012</a:t>
            </a:r>
            <a:r>
              <a:rPr lang="en-IN" dirty="0">
                <a:solidFill>
                  <a:srgbClr val="0000FF"/>
                </a:solidFill>
              </a:rPr>
              <a:t>. </a:t>
            </a:r>
            <a:r>
              <a:rPr lang="en-IN" dirty="0" smtClean="0">
                <a:solidFill>
                  <a:srgbClr val="0000FF"/>
                </a:solidFill>
              </a:rPr>
              <a:t>It </a:t>
            </a:r>
            <a:r>
              <a:rPr lang="en-IN" dirty="0">
                <a:solidFill>
                  <a:srgbClr val="0000FF"/>
                </a:solidFill>
              </a:rPr>
              <a:t>was the highest production ever achieved </a:t>
            </a:r>
            <a:r>
              <a:rPr lang="en-IN" dirty="0" smtClean="0">
                <a:solidFill>
                  <a:srgbClr val="0000FF"/>
                </a:solidFill>
              </a:rPr>
              <a:t>	in the </a:t>
            </a:r>
            <a:r>
              <a:rPr lang="en-IN" dirty="0">
                <a:solidFill>
                  <a:srgbClr val="0000FF"/>
                </a:solidFill>
              </a:rPr>
              <a:t>State. </a:t>
            </a:r>
            <a:endParaRPr lang="en-IN" dirty="0" smtClean="0">
              <a:solidFill>
                <a:srgbClr val="0000FF"/>
              </a:solidFill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IN" dirty="0" smtClean="0">
                <a:solidFill>
                  <a:srgbClr val="0000FF"/>
                </a:solidFill>
              </a:rPr>
              <a:t>      Area under Summer </a:t>
            </a:r>
            <a:r>
              <a:rPr lang="en-IN" dirty="0" err="1" smtClean="0">
                <a:solidFill>
                  <a:srgbClr val="0000FF"/>
                </a:solidFill>
              </a:rPr>
              <a:t>Moong</a:t>
            </a:r>
            <a:r>
              <a:rPr lang="en-IN" dirty="0" smtClean="0">
                <a:solidFill>
                  <a:srgbClr val="0000FF"/>
                </a:solidFill>
              </a:rPr>
              <a:t> is 73,000 ha. and 	production reached  46000 tonnes during </a:t>
            </a:r>
            <a:r>
              <a:rPr lang="en-IN" dirty="0" err="1" smtClean="0">
                <a:solidFill>
                  <a:srgbClr val="0000FF"/>
                </a:solidFill>
              </a:rPr>
              <a:t>Zaid</a:t>
            </a:r>
            <a:r>
              <a:rPr lang="en-IN" dirty="0" smtClean="0">
                <a:solidFill>
                  <a:srgbClr val="0000FF"/>
                </a:solidFill>
              </a:rPr>
              <a:t> Rabi 2012-13. </a:t>
            </a:r>
            <a:br>
              <a:rPr lang="en-IN" dirty="0" smtClean="0">
                <a:solidFill>
                  <a:srgbClr val="0000FF"/>
                </a:solidFill>
              </a:rPr>
            </a:br>
            <a:r>
              <a:rPr lang="en-IN" dirty="0" smtClean="0">
                <a:solidFill>
                  <a:srgbClr val="0000FF"/>
                </a:solidFill>
              </a:rPr>
              <a:t>       which is the highest ever in the State.</a:t>
            </a:r>
            <a:endParaRPr lang="en-US" dirty="0">
              <a:solidFill>
                <a:srgbClr val="0000FF"/>
              </a:solidFill>
            </a:endParaRPr>
          </a:p>
          <a:p>
            <a:pPr lvl="1" algn="just">
              <a:buClr>
                <a:srgbClr val="FF0000"/>
              </a:buClr>
            </a:pP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609600" cy="381000"/>
          </a:xfrm>
        </p:spPr>
        <p:txBody>
          <a:bodyPr/>
          <a:lstStyle/>
          <a:p>
            <a:pPr>
              <a:defRPr/>
            </a:pPr>
            <a:fld id="{4373AD23-9224-419D-99CB-47C522D21279}" type="slidenum">
              <a:rPr lang="en-US" sz="1400" b="1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848600" cy="985838"/>
          </a:xfrm>
        </p:spPr>
        <p:txBody>
          <a:bodyPr lIns="84667" tIns="42333" rIns="84667" bIns="42333" anchor="b"/>
          <a:lstStyle/>
          <a:p>
            <a:pPr defTabSz="847725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Trends of Food grains Production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96" name="Group 96"/>
          <p:cNvGraphicFramePr>
            <a:graphicFrameLocks noGrp="1"/>
          </p:cNvGraphicFramePr>
          <p:nvPr>
            <p:ph idx="4294967295"/>
          </p:nvPr>
        </p:nvGraphicFramePr>
        <p:xfrm>
          <a:off x="457200" y="1143000"/>
          <a:ext cx="8153400" cy="4800600"/>
        </p:xfrm>
        <a:graphic>
          <a:graphicData uri="http://schemas.openxmlformats.org/drawingml/2006/table">
            <a:tbl>
              <a:tblPr/>
              <a:tblGrid>
                <a:gridCol w="1494429"/>
                <a:gridCol w="1942576"/>
                <a:gridCol w="2477463"/>
                <a:gridCol w="2238932"/>
              </a:tblGrid>
              <a:tr h="738790"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Area </a:t>
                      </a:r>
                    </a:p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(000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hect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Production</a:t>
                      </a:r>
                    </a:p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(000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tonnes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increase/ decrease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538"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2005-06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4311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13006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96"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2006-07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4348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14763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13.50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96"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2007-08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4478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15294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3.60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96"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2008-09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4622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16178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5.78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96"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2009-10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4541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15346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-5.14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96"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2010-11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4702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16568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7.96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96"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2011-12 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4630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18342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10.70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96">
                <a:tc>
                  <a:txBody>
                    <a:bodyPr/>
                    <a:lstStyle/>
                    <a:p>
                      <a:pPr marL="0" marR="0" lvl="0" indent="0" algn="ctr" defTabSz="847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2012-13 </a:t>
                      </a:r>
                    </a:p>
                  </a:txBody>
                  <a:tcPr marL="84667" marR="84667" marT="42333" marB="423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4386*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16225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-11.54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*Drop in the area under food grains production in 2012-13 is on account of corresponding increase in the area under Guar  cultivation.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C815D-1BCE-41F8-AE4C-9A359823E282}" type="slidenum">
              <a:rPr lang="en-US" b="1"/>
              <a:pPr>
                <a:defRPr/>
              </a:pPr>
              <a:t>5</a:t>
            </a:fld>
            <a:endParaRPr lang="en-US" b="1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963613" y="264756"/>
            <a:ext cx="7396162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ACHIEVEMENT OF FOODGRAINS PRODUCTION 2012-13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1884" name="Group 156"/>
          <p:cNvGraphicFramePr>
            <a:graphicFrameLocks noGrp="1"/>
          </p:cNvGraphicFramePr>
          <p:nvPr/>
        </p:nvGraphicFramePr>
        <p:xfrm>
          <a:off x="685800" y="1391402"/>
          <a:ext cx="7143910" cy="5456068"/>
        </p:xfrm>
        <a:graphic>
          <a:graphicData uri="http://schemas.openxmlformats.org/drawingml/2006/table">
            <a:tbl>
              <a:tblPr/>
              <a:tblGrid>
                <a:gridCol w="632135"/>
                <a:gridCol w="1602710"/>
                <a:gridCol w="797077"/>
                <a:gridCol w="1006678"/>
                <a:gridCol w="674881"/>
                <a:gridCol w="770266"/>
                <a:gridCol w="802300"/>
                <a:gridCol w="857863"/>
              </a:tblGrid>
              <a:tr h="29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S. No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Crops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2011-12 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2012-13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Area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Av.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Yield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Prod.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Area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Av.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Yield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Prod.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KHARIF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42900" algn="dec"/>
                          <a:tab pos="2686050" algn="dec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Rice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1235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3044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3759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42900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1215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3272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3976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Jowar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Maize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2666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2556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Bajra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577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2040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1177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411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1925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785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Kh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 Pulses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1925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2609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5022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1716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2819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4837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RABI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Wheat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2522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5182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13069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2497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4452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11117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Gram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911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1128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Barley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3633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3479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167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Rabi pulses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Summer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Moong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625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2705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4924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13320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2670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4265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11388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Grand Total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4630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3962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18342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4386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225" algn="dec"/>
                          <a:tab pos="369888" algn="dec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3699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4175" algn="l"/>
                          <a:tab pos="2686050" algn="dec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16225</a:t>
                      </a:r>
                    </a:p>
                  </a:txBody>
                  <a:tcPr marL="91436" marR="91436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66" name="Rectangle 5"/>
          <p:cNvSpPr>
            <a:spLocks noChangeArrowheads="1"/>
          </p:cNvSpPr>
          <p:nvPr/>
        </p:nvSpPr>
        <p:spPr bwMode="auto">
          <a:xfrm>
            <a:off x="7086600" y="762000"/>
            <a:ext cx="182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100" b="1" i="1" dirty="0">
                <a:latin typeface="Times New Roman" pitchFamily="18" charset="0"/>
                <a:cs typeface="Times New Roman" pitchFamily="18" charset="0"/>
              </a:rPr>
              <a:t>Area in 000 </a:t>
            </a:r>
            <a:r>
              <a:rPr lang="en-US" sz="1100" b="1" i="1" dirty="0" err="1">
                <a:latin typeface="Times New Roman" pitchFamily="18" charset="0"/>
                <a:cs typeface="Times New Roman" pitchFamily="18" charset="0"/>
              </a:rPr>
              <a:t>hects</a:t>
            </a:r>
            <a:r>
              <a:rPr lang="en-US" sz="11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1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1100" b="1" i="1" dirty="0">
                <a:latin typeface="Times New Roman" pitchFamily="18" charset="0"/>
                <a:cs typeface="Times New Roman" pitchFamily="18" charset="0"/>
              </a:rPr>
              <a:t>Av. Yield in </a:t>
            </a:r>
            <a:r>
              <a:rPr lang="en-US" sz="1100" b="1" i="1" dirty="0" err="1" smtClean="0">
                <a:latin typeface="Times New Roman" pitchFamily="18" charset="0"/>
                <a:cs typeface="Times New Roman" pitchFamily="18" charset="0"/>
              </a:rPr>
              <a:t>kgs</a:t>
            </a:r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100" b="1" i="1" dirty="0" err="1" smtClean="0">
                <a:latin typeface="Times New Roman" pitchFamily="18" charset="0"/>
                <a:cs typeface="Times New Roman" pitchFamily="18" charset="0"/>
              </a:rPr>
              <a:t>hect</a:t>
            </a:r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en-US" sz="1100" b="1" i="1" dirty="0">
                <a:latin typeface="Times New Roman" pitchFamily="18" charset="0"/>
                <a:cs typeface="Times New Roman" pitchFamily="18" charset="0"/>
              </a:rPr>
              <a:t>Production in 000 </a:t>
            </a:r>
            <a:r>
              <a:rPr lang="en-US" sz="1100" b="1" i="1" dirty="0" err="1" smtClean="0">
                <a:latin typeface="Times New Roman" pitchFamily="18" charset="0"/>
                <a:cs typeface="Times New Roman" pitchFamily="18" charset="0"/>
              </a:rPr>
              <a:t>tonnes</a:t>
            </a:r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 FOCUS AREAS</a:t>
            </a:r>
            <a:endParaRPr lang="en-US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876800"/>
          </a:xfrm>
          <a:solidFill>
            <a:schemeClr val="bg1"/>
          </a:solidFill>
        </p:spPr>
        <p:txBody>
          <a:bodyPr/>
          <a:lstStyle/>
          <a:p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Timely Sowing of </a:t>
            </a:r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Wheat </a:t>
            </a:r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promoted – 80% sowing by 30</a:t>
            </a:r>
            <a:r>
              <a:rPr lang="en-US" sz="15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November.</a:t>
            </a:r>
          </a:p>
          <a:p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Seed Replacement Rate increased to 55% in Rabi 2012-13 from 54% in Rabi 2011-12 and 34% in Rabi 2010-11. </a:t>
            </a:r>
          </a:p>
          <a:p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14.00 </a:t>
            </a:r>
            <a:r>
              <a:rPr lang="en-US" sz="1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qtl</a:t>
            </a:r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Certified seed of </a:t>
            </a:r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Wheat </a:t>
            </a:r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distributed.</a:t>
            </a:r>
          </a:p>
          <a:p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Emphasis laid on promotion of newly released (region specific) varieties.</a:t>
            </a:r>
          </a:p>
          <a:p>
            <a:pPr lvl="1"/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PBW-550, HD-2894, DPW 621-50 &amp; HD-2967 promoted particularly in North-eastern part.</a:t>
            </a:r>
          </a:p>
          <a:p>
            <a:pPr lvl="1"/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HD-2851, PBW-590 &amp; WH-1021 promoted under late sown conditions.</a:t>
            </a:r>
          </a:p>
          <a:p>
            <a:pPr>
              <a:buNone/>
            </a:pPr>
            <a:r>
              <a:rPr lang="en-US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 Treatment</a:t>
            </a:r>
          </a:p>
          <a:p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100% Treatment of Certified Seed of </a:t>
            </a:r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Wheat</a:t>
            </a:r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Steps</a:t>
            </a:r>
          </a:p>
          <a:p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Resource Conserving Technology through promotion of Mechanization and Micro Irrigation System and Soil Health Management is being promoted .</a:t>
            </a:r>
          </a:p>
          <a:p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Monitoring &amp; Management of Yellow Rust disease.</a:t>
            </a:r>
          </a:p>
          <a:p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Promotion of relay sowing of Wheat in Cotton.</a:t>
            </a:r>
          </a:p>
          <a:p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Promotion of IPM, INM &amp; IWM.</a:t>
            </a:r>
          </a:p>
          <a:p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DSR being promoted </a:t>
            </a:r>
          </a:p>
          <a:p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Summer </a:t>
            </a:r>
            <a:r>
              <a:rPr lang="en-US" sz="1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Moong</a:t>
            </a:r>
            <a:r>
              <a:rPr 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being promoted.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497CF-80C8-4818-B433-DA5A87036405}" type="slidenum">
              <a:rPr lang="en-US" b="1" smtClean="0"/>
              <a:pPr>
                <a:defRPr/>
              </a:pPr>
              <a:t>6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UTILIZATION OF FUNDS 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2012-13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1"/>
            <a:ext cx="7620000" cy="4114799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(Rs. in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endParaRPr lang="en-US" sz="1400" dirty="0" smtClean="0"/>
          </a:p>
          <a:p>
            <a:pPr algn="just">
              <a:buNone/>
            </a:pPr>
            <a:r>
              <a:rPr lang="en-US" sz="1400" dirty="0" smtClean="0"/>
              <a:t>* Including interest accrued during 2012-13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497CF-80C8-4818-B433-DA5A87036405}" type="slidenum">
              <a:rPr lang="en-US" b="1" smtClean="0"/>
              <a:pPr>
                <a:defRPr/>
              </a:pPr>
              <a:t>7</a:t>
            </a:fld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2438399"/>
          <a:ext cx="7620000" cy="3935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39291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Particular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Wheat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Pulses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A3P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Allocation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2319.14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737.24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964.00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4020.38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74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Unspent balance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96.24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42.34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98.71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237.29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74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Funds released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2228.74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696.18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624.29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3549.21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31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funds available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2324.98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738.52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723.00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3786.50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74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Funds utilized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2257.51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713.61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666.33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3637.45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31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Unspent balance*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122.61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31.80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56.67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211.08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31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Utilization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97.09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96.62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92.16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95.29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76600" y="1524000"/>
            <a:ext cx="2133600" cy="56356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NFSM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457200"/>
            <a:ext cx="2667000" cy="792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FF"/>
                </a:solidFill>
              </a:rPr>
              <a:t>RKVY</a:t>
            </a:r>
            <a:endParaRPr lang="en-IN" sz="4400" dirty="0">
              <a:solidFill>
                <a:srgbClr val="FF00FF"/>
              </a:solidFill>
            </a:endParaRPr>
          </a:p>
        </p:txBody>
      </p:sp>
      <p:graphicFrame>
        <p:nvGraphicFramePr>
          <p:cNvPr id="236653" name="Group 109"/>
          <p:cNvGraphicFramePr>
            <a:graphicFrameLocks noGrp="1"/>
          </p:cNvGraphicFramePr>
          <p:nvPr>
            <p:ph type="tbl" idx="1"/>
          </p:nvPr>
        </p:nvGraphicFramePr>
        <p:xfrm>
          <a:off x="381000" y="1524000"/>
          <a:ext cx="8229600" cy="3453132"/>
        </p:xfrm>
        <a:graphic>
          <a:graphicData uri="http://schemas.openxmlformats.org/drawingml/2006/table">
            <a:tbl>
              <a:tblPr/>
              <a:tblGrid>
                <a:gridCol w="1371821"/>
                <a:gridCol w="1523779"/>
                <a:gridCol w="1219861"/>
                <a:gridCol w="1370498"/>
                <a:gridCol w="1371821"/>
                <a:gridCol w="137182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 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Allocation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Actual released by GOI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Utilization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Submission of UCs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Utilization of Funds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2007-08 &amp; 2008-09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6103.00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6102.03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6102.03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6102.03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2009-10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11277.00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11277.00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11277.00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11277.00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2010-11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22680.00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22562.91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22562.91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22562.91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2011-12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17687.20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17687.20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16749.69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16749.69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94.70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2012-13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20949.00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17988.00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16298.00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16298.00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90.60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pPr>
              <a:defRPr/>
            </a:pPr>
            <a:fld id="{20A352E1-8FD0-42D8-8A4D-6BF517E5B74E}" type="slidenum">
              <a:rPr lang="en-US" b="1"/>
              <a:pPr>
                <a:defRPr/>
              </a:pPr>
              <a:t>8</a:t>
            </a:fld>
            <a:endParaRPr lang="en-US" b="1" dirty="0"/>
          </a:p>
        </p:txBody>
      </p:sp>
      <p:sp>
        <p:nvSpPr>
          <p:cNvPr id="27703" name="Text Box 103"/>
          <p:cNvSpPr txBox="1">
            <a:spLocks noChangeArrowheads="1"/>
          </p:cNvSpPr>
          <p:nvPr/>
        </p:nvSpPr>
        <p:spPr bwMode="auto">
          <a:xfrm>
            <a:off x="7010400" y="990600"/>
            <a:ext cx="1600200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Rs</a:t>
            </a:r>
            <a:r>
              <a:rPr lang="en-US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in </a:t>
            </a:r>
            <a:r>
              <a:rPr lang="en-US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lac</a:t>
            </a:r>
            <a:endParaRPr lang="en-IN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D2F85-E721-4984-9ADE-4DB13FC3A81B}" type="slidenum">
              <a:rPr lang="en-US" b="1"/>
              <a:pPr>
                <a:defRPr/>
              </a:pPr>
              <a:t>9</a:t>
            </a:fld>
            <a:endParaRPr lang="en-US" b="1" dirty="0"/>
          </a:p>
        </p:txBody>
      </p:sp>
      <p:graphicFrame>
        <p:nvGraphicFramePr>
          <p:cNvPr id="122950" name="Group 70"/>
          <p:cNvGraphicFramePr>
            <a:graphicFrameLocks noGrp="1"/>
          </p:cNvGraphicFramePr>
          <p:nvPr>
            <p:ph type="tbl" idx="4294967295"/>
          </p:nvPr>
        </p:nvGraphicFramePr>
        <p:xfrm>
          <a:off x="838200" y="1828800"/>
          <a:ext cx="8305801" cy="2841902"/>
        </p:xfrm>
        <a:graphic>
          <a:graphicData uri="http://schemas.openxmlformats.org/drawingml/2006/table">
            <a:tbl>
              <a:tblPr/>
              <a:tblGrid>
                <a:gridCol w="3236877"/>
                <a:gridCol w="1647220"/>
                <a:gridCol w="1728288"/>
                <a:gridCol w="1693416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Particular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Allocation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Expenditure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utilization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9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AFDP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1188.57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VEGETABLE CLUSTER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PROTIEN SUPPLIMENTS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35" name="Text Box 5"/>
          <p:cNvSpPr txBox="1">
            <a:spLocks noChangeArrowheads="1"/>
          </p:cNvSpPr>
          <p:nvPr/>
        </p:nvSpPr>
        <p:spPr bwMode="auto">
          <a:xfrm>
            <a:off x="4876800" y="1712913"/>
            <a:ext cx="207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24636" name="Rectangle 6"/>
          <p:cNvSpPr>
            <a:spLocks noChangeArrowheads="1"/>
          </p:cNvSpPr>
          <p:nvPr/>
        </p:nvSpPr>
        <p:spPr bwMode="auto">
          <a:xfrm>
            <a:off x="7315200" y="1295400"/>
            <a:ext cx="1417637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(Rs. In </a:t>
            </a:r>
            <a:r>
              <a:rPr lang="en-US" sz="1600" b="1" dirty="0" err="1">
                <a:solidFill>
                  <a:srgbClr val="FF0000"/>
                </a:solidFill>
              </a:rPr>
              <a:t>Lakh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381000" y="265093"/>
            <a:ext cx="83058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SUB-SCHEMES OF RKVY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2012-13</a:t>
            </a:r>
            <a:endParaRPr lang="en-I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</TotalTime>
  <Words>1282</Words>
  <Application>Microsoft Office PowerPoint</Application>
  <PresentationFormat>On-screen Show (4:3)</PresentationFormat>
  <Paragraphs>506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Meeting of Screening Committee for  Krishi Karman Award 2012-13 on   14.12.2013</vt:lpstr>
      <vt:lpstr>HARYANA  AT A GLANCE</vt:lpstr>
      <vt:lpstr>Slide 3</vt:lpstr>
      <vt:lpstr>Trends of Food grains Production</vt:lpstr>
      <vt:lpstr>Slide 5</vt:lpstr>
      <vt:lpstr>MAJOR FOCUS AREAS</vt:lpstr>
      <vt:lpstr>UTILIZATION OF FUNDS   2012-13 </vt:lpstr>
      <vt:lpstr>RKVY</vt:lpstr>
      <vt:lpstr>Slide 9</vt:lpstr>
      <vt:lpstr>COORDINATION AND EFFORTS WITH RELATED DEPARTMENTS</vt:lpstr>
      <vt:lpstr>Slide 11</vt:lpstr>
      <vt:lpstr>Contd…</vt:lpstr>
      <vt:lpstr> FUTURE PROSPECTS</vt:lpstr>
      <vt:lpstr>Contd... </vt:lpstr>
      <vt:lpstr>Initiatives to improve Rice Production  Direct Seeding of Rice (DSR)</vt:lpstr>
      <vt:lpstr>Slide 16</vt:lpstr>
      <vt:lpstr>Slide 17</vt:lpstr>
      <vt:lpstr>Slide 18</vt:lpstr>
      <vt:lpstr>  PROMOTION OF FARM IMPLEMENTS</vt:lpstr>
      <vt:lpstr>BEST PRACTICES    Under Ground Pipe Line</vt:lpstr>
      <vt:lpstr>LASER LAND LEVELER  (Introduced in 2007-08)</vt:lpstr>
      <vt:lpstr> PROMOTION OF DSR </vt:lpstr>
      <vt:lpstr>Slide 23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Statistics</dc:creator>
  <cp:lastModifiedBy>AD(Stat)</cp:lastModifiedBy>
  <cp:revision>1190</cp:revision>
  <cp:lastPrinted>2012-09-18T08:11:09Z</cp:lastPrinted>
  <dcterms:created xsi:type="dcterms:W3CDTF">2009-09-16T11:45:58Z</dcterms:created>
  <dcterms:modified xsi:type="dcterms:W3CDTF">2013-12-13T12:08:38Z</dcterms:modified>
</cp:coreProperties>
</file>